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4" r:id="rId2"/>
    <p:sldId id="276" r:id="rId3"/>
    <p:sldId id="282" r:id="rId4"/>
    <p:sldId id="291" r:id="rId5"/>
    <p:sldId id="294" r:id="rId6"/>
    <p:sldId id="300" r:id="rId7"/>
    <p:sldId id="289" r:id="rId8"/>
    <p:sldId id="296" r:id="rId9"/>
    <p:sldId id="260" r:id="rId10"/>
    <p:sldId id="261" r:id="rId11"/>
    <p:sldId id="266" r:id="rId12"/>
    <p:sldId id="268" r:id="rId13"/>
    <p:sldId id="299" r:id="rId14"/>
    <p:sldId id="301" r:id="rId15"/>
    <p:sldId id="272" r:id="rId16"/>
    <p:sldId id="303" r:id="rId17"/>
    <p:sldId id="264" r:id="rId18"/>
    <p:sldId id="304" r:id="rId19"/>
    <p:sldId id="305" r:id="rId20"/>
    <p:sldId id="278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7F261-EBC2-416E-9BFC-B48C95EE97B0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6F8F0-F2C3-45EE-8D95-D0D0D4D469D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26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cd4d49c01_1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ccd4d49c01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ce10c65a0_2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cce10c65a0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ce10c65a0_2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cce10c65a0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ce10c65a0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cce10c65a0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ce10c65a0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cce10c65a0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217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ce10c65a0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cce10c65a0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1165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ce10c65a0_2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2cce10c65a0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ce10c65a0_2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2cce10c65a0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008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ce0dd729e_1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2cce0dd729e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7066A2A3-6B51-AC7C-7E14-D74D1EE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d58a8c241_0_1:notes">
            <a:extLst>
              <a:ext uri="{FF2B5EF4-FFF2-40B4-BE49-F238E27FC236}">
                <a16:creationId xmlns:a16="http://schemas.microsoft.com/office/drawing/2014/main" id="{59817689-479F-C91D-B6B6-DAE1E4160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g2cd58a8c241_0_1:notes">
            <a:extLst>
              <a:ext uri="{FF2B5EF4-FFF2-40B4-BE49-F238E27FC236}">
                <a16:creationId xmlns:a16="http://schemas.microsoft.com/office/drawing/2014/main" id="{FDF37144-DD00-0E4D-EF55-AC55409D32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023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ce0dd729e_1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cce0dd729e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d132470d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2cd132470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>
          <a:extLst>
            <a:ext uri="{FF2B5EF4-FFF2-40B4-BE49-F238E27FC236}">
              <a16:creationId xmlns:a16="http://schemas.microsoft.com/office/drawing/2014/main" id="{60170675-D666-38BA-8F47-7DEBCD230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ce0dd729e_1_188:notes">
            <a:extLst>
              <a:ext uri="{FF2B5EF4-FFF2-40B4-BE49-F238E27FC236}">
                <a16:creationId xmlns:a16="http://schemas.microsoft.com/office/drawing/2014/main" id="{B01B1D95-FA71-91AC-937A-54E6E961EA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cce0dd729e_1_188:notes">
            <a:extLst>
              <a:ext uri="{FF2B5EF4-FFF2-40B4-BE49-F238E27FC236}">
                <a16:creationId xmlns:a16="http://schemas.microsoft.com/office/drawing/2014/main" id="{7CF2DCFA-9A67-C73A-DD84-E3C1BED74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97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cd4d49c01_1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2ccd4d49c01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cd4d49c01_1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2ccd4d49c01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936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>
          <a:extLst>
            <a:ext uri="{FF2B5EF4-FFF2-40B4-BE49-F238E27FC236}">
              <a16:creationId xmlns:a16="http://schemas.microsoft.com/office/drawing/2014/main" id="{43C999ED-E7A4-620C-CA0A-7ABF5361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ccd4d49c01_1_304:notes">
            <a:extLst>
              <a:ext uri="{FF2B5EF4-FFF2-40B4-BE49-F238E27FC236}">
                <a16:creationId xmlns:a16="http://schemas.microsoft.com/office/drawing/2014/main" id="{396CE9A1-447F-E9B5-455C-A6302C494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2ccd4d49c01_1_304:notes">
            <a:extLst>
              <a:ext uri="{FF2B5EF4-FFF2-40B4-BE49-F238E27FC236}">
                <a16:creationId xmlns:a16="http://schemas.microsoft.com/office/drawing/2014/main" id="{58BE4E4B-92B6-9ABE-874E-A3171F0C91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865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>
          <a:extLst>
            <a:ext uri="{FF2B5EF4-FFF2-40B4-BE49-F238E27FC236}">
              <a16:creationId xmlns:a16="http://schemas.microsoft.com/office/drawing/2014/main" id="{F6AE9200-67D0-02D8-EA1E-F6B1894E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ccd4d49c01_1_304:notes">
            <a:extLst>
              <a:ext uri="{FF2B5EF4-FFF2-40B4-BE49-F238E27FC236}">
                <a16:creationId xmlns:a16="http://schemas.microsoft.com/office/drawing/2014/main" id="{EC191A1C-9631-D581-6067-DA08C4DCD4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2ccd4d49c01_1_304:notes">
            <a:extLst>
              <a:ext uri="{FF2B5EF4-FFF2-40B4-BE49-F238E27FC236}">
                <a16:creationId xmlns:a16="http://schemas.microsoft.com/office/drawing/2014/main" id="{7A0DAE91-F34A-0CE5-8F58-5435E459FB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744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ccd4d49c01_1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2ccd4d49c01_1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ccd4d49c01_1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2ccd4d49c01_1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20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ce10c65a0_2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cce10c65a0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96548-091D-4634-87BC-7C4B8F3EC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DD119F-AAD3-4E0A-A038-A9E8DCA7F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96663C-158A-490F-A9B6-6F6B8AE0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1C4FA5-A20C-4CD0-B760-E9A5D79A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82488-1219-4CB4-A288-E08080C5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25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AE0D3-5691-47CF-A291-C5E7DAEE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7B5FDD-69EC-439B-8686-AC574DEF9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4FA6F1-F3C7-42D7-811B-AFFD8E499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15BC1B-2494-4E21-8713-C23B8CC6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340734-2648-45D0-9064-EF4997A9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12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77C246-7E90-47EC-8EB4-9E574FD18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820EFD-E03E-4D33-BB42-33253B84F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7ED49-650D-4692-B2FA-2A4316EA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9BC647-5ACF-4737-B3CE-F21F547D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AE7208-FDFC-4FF1-97EA-E3CB5862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5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EB167-2A26-41F3-B064-4DB79002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C8F162-FE0A-46FA-961F-6BAEB2E7E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50AC65-AC96-4291-A5AC-E7846AD0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629795-11FD-4BFC-9BA0-E820B011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743DDF-A5C9-4762-BAE8-D4FEA385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314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500E7-40A2-4389-87A7-379399D0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6DC1DA-9A83-455D-95FA-F228DB392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BDF3E0-6C63-4B13-BED7-BE1E0037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1C9AD-49AD-4073-AB19-37438FD4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E50F26-56A8-40F6-AE94-509E3809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78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8FD69-9413-4071-91CE-C21AB0B8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86556-D066-4763-8F26-4144169DE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EEDA3A-02BA-4DA4-8D05-5A7DA10F8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ED6150-CD3E-4172-A413-F67E6153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8406AA-2826-46A7-A5BF-EC3C136D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4D12EF-CDB9-41C5-BA5A-0CE90CB4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97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F69D2-7193-4624-AF15-F13163AF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711987-7B1A-4DF7-AD1A-4B6E50858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85D936-73FD-4C3B-B71A-EB7C7218C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7670CE-B73B-4039-8BE8-BF025ECA9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4935AFA-0FB7-4734-B989-E668E6B2E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357D662-6160-46E1-B610-5EA43E01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C470AC-08EA-42A2-8709-3338460E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75BE91-B0C4-428A-88E5-63721520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A6A528-71AA-4501-A511-877061F4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E5C1D4-3352-4966-BEE3-767C4B51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BD16CA-59B5-4DBB-84F2-A53A1E04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B53DD5-B00D-4648-8E5A-2D1675B9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11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FABEAC5-D384-42E4-B002-3DD3E7DE2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5A3503-0179-4151-8D16-7F3849F0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543EFF-757B-425F-843C-C112D985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918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5822C-3915-4D4E-A226-B279C09E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48E5D3-4F3D-493A-8A4C-07D86D85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F00404-6186-4C06-871F-860FAF359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809CB9-788B-4137-BD68-A665727A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3A569E-A727-4057-A63E-F65065DC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8D9B0E-0C91-4B14-AD81-27807421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61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B03DB-EE58-43A6-9231-21F66CC9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72AB0F1-A119-411D-B505-8CB884284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E1E036-762C-4C8F-894C-1B4947204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5D7E2A-CB0D-417C-8CB9-0D5D7ABC1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E68BCB-00CF-4DDA-9C09-64E93BFD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41FC8F-1BB9-456B-8503-65950740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96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A61663A-B22E-4EB1-A059-0FF8B4B3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44D465-7929-4946-80E3-5C9F57A4C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F68E07-6515-43F1-BF3F-F9ECF9E21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02962-52C5-4D02-926B-4262F729FCC2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B13798-D13F-480E-9389-CAD382901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0AA4D4-5599-495A-B979-2C107D605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C851F-D42E-4C67-AA53-FCE9B77FE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549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43.png"/><Relationship Id="rId7" Type="http://schemas.microsoft.com/office/2007/relationships/hdphoto" Target="../media/hdphoto1.wdp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45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pn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2.png"/><Relationship Id="rId5" Type="http://schemas.openxmlformats.org/officeDocument/2006/relationships/image" Target="../media/image48.png"/><Relationship Id="rId15" Type="http://schemas.openxmlformats.org/officeDocument/2006/relationships/image" Target="../media/image15.png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microsoft.com/office/2007/relationships/hdphoto" Target="../media/hdphoto1.wdp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7.png"/><Relationship Id="rId3" Type="http://schemas.openxmlformats.org/officeDocument/2006/relationships/image" Target="../media/image51.jpeg"/><Relationship Id="rId7" Type="http://schemas.openxmlformats.org/officeDocument/2006/relationships/image" Target="../media/image4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5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53.jpeg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32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57.png"/><Relationship Id="rId9" Type="http://schemas.openxmlformats.org/officeDocument/2006/relationships/image" Target="../media/image4.pn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EC7E0A33-F609-4903-A497-C87C797EAFEB}"/>
              </a:ext>
            </a:extLst>
          </p:cNvPr>
          <p:cNvSpPr/>
          <p:nvPr/>
        </p:nvSpPr>
        <p:spPr>
          <a:xfrm>
            <a:off x="10517942" y="2272576"/>
            <a:ext cx="1404260" cy="115642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59" name="Google Shape;359;p43"/>
          <p:cNvSpPr txBox="1">
            <a:spLocks noGrp="1"/>
          </p:cNvSpPr>
          <p:nvPr>
            <p:ph type="subTitle" idx="1"/>
          </p:nvPr>
        </p:nvSpPr>
        <p:spPr>
          <a:xfrm>
            <a:off x="619368" y="2881468"/>
            <a:ext cx="6499557" cy="29938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 sz="3333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usar el comando de chat </a:t>
            </a:r>
            <a:r>
              <a:rPr lang="es" sz="3333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saludar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 sz="3333" b="1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 sz="3333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El jugador dice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 sz="3333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Hola Mundo</a:t>
            </a:r>
            <a:endParaRPr sz="3333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algn="just">
              <a:spcBef>
                <a:spcPts val="1067"/>
              </a:spcBef>
            </a:pPr>
            <a:endParaRPr/>
          </a:p>
        </p:txBody>
      </p:sp>
      <p:pic>
        <p:nvPicPr>
          <p:cNvPr id="363" name="Google Shape;363;p43"/>
          <p:cNvPicPr preferRelativeResize="0"/>
          <p:nvPr/>
        </p:nvPicPr>
        <p:blipFill rotWithShape="1">
          <a:blip r:embed="rId3">
            <a:alphaModFix/>
          </a:blip>
          <a:srcRect l="2735" t="8886" r="2176" b="9711"/>
          <a:stretch/>
        </p:blipFill>
        <p:spPr>
          <a:xfrm>
            <a:off x="10655299" y="2967564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14" name="Google Shape;141;p26">
            <a:extLst>
              <a:ext uri="{FF2B5EF4-FFF2-40B4-BE49-F238E27FC236}">
                <a16:creationId xmlns:a16="http://schemas.microsoft.com/office/drawing/2014/main" id="{33B7E7F5-49AB-434B-95AC-5CAD7C1288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C230E3F-5D2B-4166-9ED0-4288805A6FC4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D5F6DB6-C973-4145-94F5-40D6B420F434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7" name="Google Shape;167;p28">
            <a:extLst>
              <a:ext uri="{FF2B5EF4-FFF2-40B4-BE49-F238E27FC236}">
                <a16:creationId xmlns:a16="http://schemas.microsoft.com/office/drawing/2014/main" id="{5BA39825-486D-4462-A103-41B93A824E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4" descr="Logomarca - Escuela Superior de Informática de UCLM">
            <a:extLst>
              <a:ext uri="{FF2B5EF4-FFF2-40B4-BE49-F238E27FC236}">
                <a16:creationId xmlns:a16="http://schemas.microsoft.com/office/drawing/2014/main" id="{AE252761-2D1D-4F40-AE95-B1EFD753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6DB004B-C6D3-4AAB-A0C5-395B89C45CB7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88C2CB1-DED3-4C33-A34B-84AC28C8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53" y="1505648"/>
            <a:ext cx="6820699" cy="46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D74A7B7-DC81-494D-9905-3E25B52CFF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7186" y="2329563"/>
            <a:ext cx="2433533" cy="853871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C4D76B7-1758-4358-BEB9-8E17325D9B42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D4366809-D145-4D66-A60B-884C7886B5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4570" y="1531741"/>
            <a:ext cx="1116889" cy="111688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60" name="Google Shape;360;p43" descr="Imagen de la pantalla de un video juego&#10;&#10;Descripción generada automáticamente con confianza baj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18227" y="2990458"/>
            <a:ext cx="1642544" cy="386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3F73971-46B7-40DC-93AB-D8B40D25F677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48DD333-2F65-4428-88C1-131CE36C566C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4" name="Google Shape;167;p28">
            <a:extLst>
              <a:ext uri="{FF2B5EF4-FFF2-40B4-BE49-F238E27FC236}">
                <a16:creationId xmlns:a16="http://schemas.microsoft.com/office/drawing/2014/main" id="{049F8725-7BC4-4D6A-9675-895454417C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4" descr="Logomarca - Escuela Superior de Informática de UCLM">
            <a:extLst>
              <a:ext uri="{FF2B5EF4-FFF2-40B4-BE49-F238E27FC236}">
                <a16:creationId xmlns:a16="http://schemas.microsoft.com/office/drawing/2014/main" id="{565A796F-D04D-4FA1-BB1D-8A1AD4A4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13AEE3B-9AC2-42D4-A291-12D415B94819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E8C16D1-64AE-4D1E-85EB-E69AF88C0ED1}"/>
              </a:ext>
            </a:extLst>
          </p:cNvPr>
          <p:cNvSpPr txBox="1"/>
          <p:nvPr/>
        </p:nvSpPr>
        <p:spPr>
          <a:xfrm>
            <a:off x="1027792" y="2526087"/>
            <a:ext cx="4416013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Reto B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" sz="240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romper un bloque de heno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-ES" sz="240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-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Aparecerán 4 pollos junto al jugador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-ES" sz="2400" b="1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Y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-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Por cada pollo, aparecerán 3 aldeanos</a:t>
            </a:r>
            <a:endParaRPr lang="es" sz="240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394C3B4-EAF4-4461-83A6-75BBFF793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54" y="1600817"/>
            <a:ext cx="8491220" cy="54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CEE3627-1A72-48E6-B3B7-203359B687DA}"/>
              </a:ext>
            </a:extLst>
          </p:cNvPr>
          <p:cNvSpPr/>
          <p:nvPr/>
        </p:nvSpPr>
        <p:spPr>
          <a:xfrm>
            <a:off x="10517942" y="2272575"/>
            <a:ext cx="1404260" cy="186055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1439986-5DC1-49C8-B983-5DB0769BDC28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405C989-BFD6-43BE-9890-C3599FD4F09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275" y="1828080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0395F1C-9656-4AE7-9DEC-EA4E22D2B53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25759" y="1691487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1DAAFDB-A7C9-4D93-8315-1F17E179E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1519" y="1566781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49A77FF-9CF6-436F-8D77-313DED9404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552"/>
          <a:stretch/>
        </p:blipFill>
        <p:spPr>
          <a:xfrm>
            <a:off x="10668275" y="3582947"/>
            <a:ext cx="1130299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E9E02B9-C33E-4B71-B58B-D4699D6D02E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00" b="11424"/>
          <a:stretch/>
        </p:blipFill>
        <p:spPr>
          <a:xfrm>
            <a:off x="10668274" y="2951765"/>
            <a:ext cx="1130300" cy="285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9" name="Google Shape;183;p29">
            <a:extLst>
              <a:ext uri="{FF2B5EF4-FFF2-40B4-BE49-F238E27FC236}">
                <a16:creationId xmlns:a16="http://schemas.microsoft.com/office/drawing/2014/main" id="{763BC3BD-9AB2-4B4E-BA41-A907975E5B6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228" t="26630" r="62639" b="9813"/>
          <a:stretch/>
        </p:blipFill>
        <p:spPr>
          <a:xfrm>
            <a:off x="6207839" y="3033455"/>
            <a:ext cx="3228261" cy="2391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Aldeano (antiguo) - Minecraft Wiki">
            <a:extLst>
              <a:ext uri="{FF2B5EF4-FFF2-40B4-BE49-F238E27FC236}">
                <a16:creationId xmlns:a16="http://schemas.microsoft.com/office/drawing/2014/main" id="{4EB73A04-80BC-4618-AC10-48E72E709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440" y="3157907"/>
            <a:ext cx="1151737" cy="22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ungeons:Aldeano - Minecraft Wiki Español">
            <a:extLst>
              <a:ext uri="{FF2B5EF4-FFF2-40B4-BE49-F238E27FC236}">
                <a16:creationId xmlns:a16="http://schemas.microsoft.com/office/drawing/2014/main" id="{EA831BC1-344B-45A6-8D89-CA998D83D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0577" y="3117321"/>
            <a:ext cx="1709033" cy="22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4FC359F-D51E-4CD8-A9DE-2A62A6DAF5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8275" y="3251042"/>
            <a:ext cx="1130299" cy="31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subTitle" idx="1"/>
          </p:nvPr>
        </p:nvSpPr>
        <p:spPr>
          <a:xfrm>
            <a:off x="384954" y="2369675"/>
            <a:ext cx="4770175" cy="2138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 fontScale="92500" lnSpcReduction="1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 sz="32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usar el comando de chat </a:t>
            </a:r>
            <a:r>
              <a:rPr lang="es-ES" sz="28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</a:t>
            </a:r>
            <a:r>
              <a:rPr lang="es" sz="28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esuelve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endParaRPr lang="es" sz="280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s" sz="28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El agente atraviesa el laberinto desde el inicio hasta la meta.</a:t>
            </a:r>
            <a:endParaRPr>
              <a:latin typeface="Consolas" panose="020B0609020204030204" pitchFamily="49" charset="0"/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0B693B8-0044-4F3C-8849-DADA1D616AC7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A34E980-6F82-4E1B-BBA3-F6FED1B544CC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5" name="Google Shape;167;p28">
            <a:extLst>
              <a:ext uri="{FF2B5EF4-FFF2-40B4-BE49-F238E27FC236}">
                <a16:creationId xmlns:a16="http://schemas.microsoft.com/office/drawing/2014/main" id="{A96BB275-4B16-4174-B24D-34484380BA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" descr="Logomarca - Escuela Superior de Informática de UCLM">
            <a:extLst>
              <a:ext uri="{FF2B5EF4-FFF2-40B4-BE49-F238E27FC236}">
                <a16:creationId xmlns:a16="http://schemas.microsoft.com/office/drawing/2014/main" id="{20EC506F-C4A7-4316-A9FD-2AC03897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60E3871-03A6-4D8A-B391-C2836F1539A1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57C8041-28C9-4BD9-BDC4-44E021B60DAC}"/>
              </a:ext>
            </a:extLst>
          </p:cNvPr>
          <p:cNvSpPr/>
          <p:nvPr/>
        </p:nvSpPr>
        <p:spPr>
          <a:xfrm>
            <a:off x="10517942" y="2272575"/>
            <a:ext cx="1404260" cy="152472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9" name="Google Shape;363;p43">
            <a:extLst>
              <a:ext uri="{FF2B5EF4-FFF2-40B4-BE49-F238E27FC236}">
                <a16:creationId xmlns:a16="http://schemas.microsoft.com/office/drawing/2014/main" id="{9A92A98E-4BB5-47A8-85DA-6C3233D0686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735" t="8886" r="2176" b="9711"/>
          <a:stretch/>
        </p:blipFill>
        <p:spPr>
          <a:xfrm>
            <a:off x="10655299" y="2967564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E8A3E00-2086-4A12-BC36-48C4FACD173F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7DAEE5E-8F10-4DD3-BCA5-33C414093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7636" y="1510802"/>
            <a:ext cx="740049" cy="74004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90F2D31-612B-4543-84C9-691B4FD106A2}"/>
              </a:ext>
            </a:extLst>
          </p:cNvPr>
          <p:cNvCxnSpPr/>
          <p:nvPr/>
        </p:nvCxnSpPr>
        <p:spPr>
          <a:xfrm flipV="1">
            <a:off x="10792459" y="1742352"/>
            <a:ext cx="789941" cy="8442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" descr="Rompecabezas - Iconos gratis de arte y diseño">
            <a:extLst>
              <a:ext uri="{FF2B5EF4-FFF2-40B4-BE49-F238E27FC236}">
                <a16:creationId xmlns:a16="http://schemas.microsoft.com/office/drawing/2014/main" id="{28255E9A-5230-439B-9380-29186895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487" y="2079873"/>
            <a:ext cx="550791" cy="55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FE5EEF0-0885-4BDB-BFBE-C0DCC0B929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6599" y="2724871"/>
            <a:ext cx="4770175" cy="2541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40A3F2-330B-41B4-82F1-ECE556246B5C}"/>
              </a:ext>
            </a:extLst>
          </p:cNvPr>
          <p:cNvSpPr txBox="1"/>
          <p:nvPr/>
        </p:nvSpPr>
        <p:spPr>
          <a:xfrm>
            <a:off x="564647" y="4552563"/>
            <a:ext cx="4341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400" b="1">
                <a:latin typeface="Consolas" panose="020B0609020204030204" pitchFamily="49" charset="0"/>
              </a:rPr>
              <a:t>Método A</a:t>
            </a:r>
            <a:r>
              <a:rPr lang="es-ES" sz="2400">
                <a:latin typeface="Consolas" panose="020B0609020204030204" pitchFamily="49" charset="0"/>
              </a:rPr>
              <a:t>: resuelve el puzle</a:t>
            </a:r>
            <a:br>
              <a:rPr lang="es-ES" sz="2400">
                <a:latin typeface="Consolas" panose="020B0609020204030204" pitchFamily="49" charset="0"/>
              </a:rPr>
            </a:br>
            <a:endParaRPr lang="es-ES" sz="2400">
              <a:latin typeface="Consolas" panose="020B0609020204030204" pitchFamily="49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400" b="1">
                <a:latin typeface="Consolas" panose="020B0609020204030204" pitchFamily="49" charset="0"/>
              </a:rPr>
              <a:t>Método B</a:t>
            </a:r>
            <a:r>
              <a:rPr lang="es-ES" sz="2400">
                <a:latin typeface="Consolas" panose="020B0609020204030204" pitchFamily="49" charset="0"/>
              </a:rPr>
              <a:t>: construye un código de 0 y haz que el agente se “abra paso”.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091941-03F6-48EE-9E68-EA043D0070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0937"/>
          <a:stretch/>
        </p:blipFill>
        <p:spPr>
          <a:xfrm>
            <a:off x="10655298" y="3281679"/>
            <a:ext cx="112898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1331807-769C-4E6F-B151-CBD0FE955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86" y="1498134"/>
            <a:ext cx="6759228" cy="52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subTitle" idx="1"/>
          </p:nvPr>
        </p:nvSpPr>
        <p:spPr>
          <a:xfrm>
            <a:off x="992793" y="2459290"/>
            <a:ext cx="5235287" cy="3529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338658" indent="-152396" algn="just">
              <a:spcBef>
                <a:spcPts val="0"/>
              </a:spcBef>
              <a:buClr>
                <a:schemeClr val="dk1"/>
              </a:buClr>
              <a:buSzPts val="2100"/>
            </a:pPr>
            <a:endParaRPr lang="es-ES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Reto A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usar el comando de chat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-ES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l</a:t>
            </a:r>
            <a:r>
              <a:rPr lang="es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ínea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  <a:buClr>
                <a:schemeClr val="dk1"/>
              </a:buClr>
              <a:buSzPts val="1800"/>
            </a:pPr>
            <a:r>
              <a:rPr lang="es-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El agente hará una </a:t>
            </a:r>
            <a:r>
              <a:rPr lang="es-ES" b="1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línea de 10 bloques</a:t>
            </a:r>
            <a:r>
              <a:rPr lang="es-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 con madera.</a:t>
            </a:r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l="19541" t="11563" r="60367" b="18956"/>
          <a:stretch/>
        </p:blipFill>
        <p:spPr>
          <a:xfrm>
            <a:off x="6885365" y="2976747"/>
            <a:ext cx="3152715" cy="2547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1" name="Google Shape;3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8F2A874-F65E-4B91-A55B-BC9347574FBA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418A7CB-603C-4FBB-A60D-5F169CBD77D7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8" name="Google Shape;167;p28">
            <a:extLst>
              <a:ext uri="{FF2B5EF4-FFF2-40B4-BE49-F238E27FC236}">
                <a16:creationId xmlns:a16="http://schemas.microsoft.com/office/drawing/2014/main" id="{8477ABBB-BB57-45DA-9004-81E104EF9B8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4" descr="Logomarca - Escuela Superior de Informática de UCLM">
            <a:extLst>
              <a:ext uri="{FF2B5EF4-FFF2-40B4-BE49-F238E27FC236}">
                <a16:creationId xmlns:a16="http://schemas.microsoft.com/office/drawing/2014/main" id="{148AEAC8-E74B-4AD3-B0E5-CF14748D9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96EE790-E2B5-480B-8142-EFA2E10AFA01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A70637-7517-4127-9E99-C696BEB26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850" y="1465558"/>
            <a:ext cx="8568300" cy="56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CAFDA8F-2CED-438B-9BC0-5124E92AD3F1}"/>
              </a:ext>
            </a:extLst>
          </p:cNvPr>
          <p:cNvSpPr/>
          <p:nvPr/>
        </p:nvSpPr>
        <p:spPr>
          <a:xfrm>
            <a:off x="10517942" y="2272575"/>
            <a:ext cx="1404260" cy="186055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D397596-E88D-4F0B-A002-4D9D5E118DDF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FC0288B-617A-4AFD-83B3-BC73A46EEAF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275" y="1828080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E7E3645-D10F-4C57-A9EE-C2C4EEA71E5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25759" y="1691487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0C844A2-010E-4760-BA85-CA5032CB0C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1519" y="1566781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278A8C7-CE0D-45A8-BCAE-A4CCC5C05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275" y="3251042"/>
            <a:ext cx="1130299" cy="31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9" name="Google Shape;363;p43">
            <a:extLst>
              <a:ext uri="{FF2B5EF4-FFF2-40B4-BE49-F238E27FC236}">
                <a16:creationId xmlns:a16="http://schemas.microsoft.com/office/drawing/2014/main" id="{E2755C5D-68A3-4B91-956F-998BB5CCB32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735" t="8886" r="2176" b="9711"/>
          <a:stretch/>
        </p:blipFill>
        <p:spPr>
          <a:xfrm>
            <a:off x="10668001" y="2967564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FE0C7A6-C288-4135-BB9B-14996D2515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0937"/>
          <a:stretch/>
        </p:blipFill>
        <p:spPr>
          <a:xfrm>
            <a:off x="10669869" y="3572796"/>
            <a:ext cx="112898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6234F-0822-0E9D-6793-C32A986A1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2056" r="68843" b="-1"/>
          <a:stretch/>
        </p:blipFill>
        <p:spPr bwMode="auto">
          <a:xfrm rot="19614275">
            <a:off x="9593741" y="1296947"/>
            <a:ext cx="285584" cy="4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subTitle" idx="1"/>
          </p:nvPr>
        </p:nvSpPr>
        <p:spPr>
          <a:xfrm>
            <a:off x="992793" y="2459290"/>
            <a:ext cx="5235287" cy="3529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338658" indent="-152396" algn="just">
              <a:spcBef>
                <a:spcPts val="0"/>
              </a:spcBef>
              <a:buClr>
                <a:schemeClr val="dk1"/>
              </a:buClr>
              <a:buSzPts val="2100"/>
            </a:pPr>
            <a:endParaRPr lang="es-ES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Reto B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usar el comando de chat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-ES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cuadrado</a:t>
            </a:r>
            <a:endParaRPr lang="es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  <a:buClr>
                <a:schemeClr val="dk1"/>
              </a:buClr>
              <a:buSzPts val="1800"/>
            </a:pPr>
            <a:r>
              <a:rPr lang="es-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El agente hará un </a:t>
            </a:r>
            <a:r>
              <a:rPr lang="es-ES" b="1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cuadrado 10x10.</a:t>
            </a:r>
            <a:endParaRPr lang="es-ES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3">
            <a:alphaModFix/>
          </a:blip>
          <a:srcRect l="7648" t="12650" r="62341" b="8104"/>
          <a:stretch/>
        </p:blipFill>
        <p:spPr>
          <a:xfrm>
            <a:off x="6784479" y="2869206"/>
            <a:ext cx="3342639" cy="2527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1" name="Google Shape;3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8F2A874-F65E-4B91-A55B-BC9347574FBA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418A7CB-603C-4FBB-A60D-5F169CBD77D7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8" name="Google Shape;167;p28">
            <a:extLst>
              <a:ext uri="{FF2B5EF4-FFF2-40B4-BE49-F238E27FC236}">
                <a16:creationId xmlns:a16="http://schemas.microsoft.com/office/drawing/2014/main" id="{8477ABBB-BB57-45DA-9004-81E104EF9B8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4" descr="Logomarca - Escuela Superior de Informática de UCLM">
            <a:extLst>
              <a:ext uri="{FF2B5EF4-FFF2-40B4-BE49-F238E27FC236}">
                <a16:creationId xmlns:a16="http://schemas.microsoft.com/office/drawing/2014/main" id="{148AEAC8-E74B-4AD3-B0E5-CF14748D9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96EE790-E2B5-480B-8142-EFA2E10AFA01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A70637-7517-4127-9E99-C696BEB26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850" y="1465558"/>
            <a:ext cx="8568300" cy="56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CAFDA8F-2CED-438B-9BC0-5124E92AD3F1}"/>
              </a:ext>
            </a:extLst>
          </p:cNvPr>
          <p:cNvSpPr/>
          <p:nvPr/>
        </p:nvSpPr>
        <p:spPr>
          <a:xfrm>
            <a:off x="10517942" y="2272575"/>
            <a:ext cx="1404260" cy="186055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D397596-E88D-4F0B-A002-4D9D5E118DDF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FC0288B-617A-4AFD-83B3-BC73A46EEAF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275" y="1828080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E7E3645-D10F-4C57-A9EE-C2C4EEA71E5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25759" y="1691487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0C844A2-010E-4760-BA85-CA5032CB0C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1519" y="1566781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278A8C7-CE0D-45A8-BCAE-A4CCC5C05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275" y="3251042"/>
            <a:ext cx="1130299" cy="31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9" name="Google Shape;363;p43">
            <a:extLst>
              <a:ext uri="{FF2B5EF4-FFF2-40B4-BE49-F238E27FC236}">
                <a16:creationId xmlns:a16="http://schemas.microsoft.com/office/drawing/2014/main" id="{E2755C5D-68A3-4B91-956F-998BB5CCB32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735" t="8886" r="2176" b="9711"/>
          <a:stretch/>
        </p:blipFill>
        <p:spPr>
          <a:xfrm>
            <a:off x="10668001" y="2967564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FE0C7A6-C288-4135-BB9B-14996D2515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0937"/>
          <a:stretch/>
        </p:blipFill>
        <p:spPr>
          <a:xfrm>
            <a:off x="10669869" y="3572796"/>
            <a:ext cx="112898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E4B52-3D43-DA3C-BAD7-84033BA7F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2056" r="68843" b="-1"/>
          <a:stretch/>
        </p:blipFill>
        <p:spPr bwMode="auto">
          <a:xfrm rot="19614275">
            <a:off x="9593741" y="1296947"/>
            <a:ext cx="285584" cy="4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78157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subTitle" idx="1"/>
          </p:nvPr>
        </p:nvSpPr>
        <p:spPr>
          <a:xfrm>
            <a:off x="992793" y="2459290"/>
            <a:ext cx="5235287" cy="3529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338658" indent="-152396" algn="just">
              <a:spcBef>
                <a:spcPts val="0"/>
              </a:spcBef>
              <a:buClr>
                <a:schemeClr val="dk1"/>
              </a:buClr>
              <a:buSzPts val="2100"/>
            </a:pPr>
            <a:endParaRPr lang="es-ES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Reto C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usar el comando de chat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-ES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cubo</a:t>
            </a:r>
            <a:endParaRPr lang="es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  <a:buClr>
                <a:schemeClr val="dk1"/>
              </a:buClr>
              <a:buSzPts val="1800"/>
            </a:pPr>
            <a:r>
              <a:rPr lang="es-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El agente hará un </a:t>
            </a:r>
            <a:r>
              <a:rPr lang="es-ES" b="1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cubo 10x10x10 </a:t>
            </a:r>
            <a:r>
              <a:rPr lang="es-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(hueco o lleno, ambas válidas).</a:t>
            </a:r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8F2A874-F65E-4B91-A55B-BC9347574FBA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418A7CB-603C-4FBB-A60D-5F169CBD77D7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8" name="Google Shape;167;p28">
            <a:extLst>
              <a:ext uri="{FF2B5EF4-FFF2-40B4-BE49-F238E27FC236}">
                <a16:creationId xmlns:a16="http://schemas.microsoft.com/office/drawing/2014/main" id="{8477ABBB-BB57-45DA-9004-81E104EF9B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4" descr="Logomarca - Escuela Superior de Informática de UCLM">
            <a:extLst>
              <a:ext uri="{FF2B5EF4-FFF2-40B4-BE49-F238E27FC236}">
                <a16:creationId xmlns:a16="http://schemas.microsoft.com/office/drawing/2014/main" id="{148AEAC8-E74B-4AD3-B0E5-CF14748D9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96EE790-E2B5-480B-8142-EFA2E10AFA01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A70637-7517-4127-9E99-C696BEB26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850" y="1465558"/>
            <a:ext cx="8568300" cy="56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CAFDA8F-2CED-438B-9BC0-5124E92AD3F1}"/>
              </a:ext>
            </a:extLst>
          </p:cNvPr>
          <p:cNvSpPr/>
          <p:nvPr/>
        </p:nvSpPr>
        <p:spPr>
          <a:xfrm>
            <a:off x="10517942" y="2272575"/>
            <a:ext cx="1404260" cy="186055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D397596-E88D-4F0B-A002-4D9D5E118DDF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FC0288B-617A-4AFD-83B3-BC73A46EEAF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275" y="1828080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E7E3645-D10F-4C57-A9EE-C2C4EEA71E5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25759" y="1691487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0C844A2-010E-4760-BA85-CA5032CB0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1519" y="1566781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278A8C7-CE0D-45A8-BCAE-A4CCC5C050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275" y="3251042"/>
            <a:ext cx="1130299" cy="31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9" name="Google Shape;363;p43">
            <a:extLst>
              <a:ext uri="{FF2B5EF4-FFF2-40B4-BE49-F238E27FC236}">
                <a16:creationId xmlns:a16="http://schemas.microsoft.com/office/drawing/2014/main" id="{E2755C5D-68A3-4B91-956F-998BB5CCB32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735" t="8886" r="2176" b="9711"/>
          <a:stretch/>
        </p:blipFill>
        <p:spPr>
          <a:xfrm>
            <a:off x="10668001" y="2967564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FE0C7A6-C288-4135-BB9B-14996D2515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0937"/>
          <a:stretch/>
        </p:blipFill>
        <p:spPr>
          <a:xfrm>
            <a:off x="10669869" y="3572796"/>
            <a:ext cx="112898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6" name="Google Shape;447;p45">
            <a:extLst>
              <a:ext uri="{FF2B5EF4-FFF2-40B4-BE49-F238E27FC236}">
                <a16:creationId xmlns:a16="http://schemas.microsoft.com/office/drawing/2014/main" id="{898B904A-E4B6-474E-8C3B-656256E48CF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73346" y="2916257"/>
            <a:ext cx="3193943" cy="2719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A57C2192-06BD-4BB3-93D6-EE33ECB89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2056" r="68843" b="-1"/>
          <a:stretch/>
        </p:blipFill>
        <p:spPr bwMode="auto">
          <a:xfrm rot="19614275">
            <a:off x="9593741" y="1296947"/>
            <a:ext cx="285584" cy="4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990891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1" descr="Imagen que contiene lego, juguete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9706" y="2299883"/>
            <a:ext cx="2131665" cy="37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86EADF8-5D04-47FD-B8CC-2C02F5712167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F842EC8-BDD2-4B58-AEA6-E656F7584C55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1" name="Google Shape;167;p28">
            <a:extLst>
              <a:ext uri="{FF2B5EF4-FFF2-40B4-BE49-F238E27FC236}">
                <a16:creationId xmlns:a16="http://schemas.microsoft.com/office/drawing/2014/main" id="{4D50C6C8-2AD2-4101-BAB3-5468E2A2BC6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4" descr="Logomarca - Escuela Superior de Informática de UCLM">
            <a:extLst>
              <a:ext uri="{FF2B5EF4-FFF2-40B4-BE49-F238E27FC236}">
                <a16:creationId xmlns:a16="http://schemas.microsoft.com/office/drawing/2014/main" id="{629791A3-3E57-43AD-B1A9-D537E14D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F7A9AD05-F16D-4EFD-ACE3-D2DE1524CB86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78CECCA-2029-4E25-83B0-7A49E3CB3F07}"/>
              </a:ext>
            </a:extLst>
          </p:cNvPr>
          <p:cNvSpPr/>
          <p:nvPr/>
        </p:nvSpPr>
        <p:spPr>
          <a:xfrm>
            <a:off x="10517942" y="2272575"/>
            <a:ext cx="1404260" cy="186055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32579CF-5B3A-4FF0-A470-D00635853D8E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3C07BD6-83B4-43E1-B504-ECF5DB2FF91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275" y="1828080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398E0C1-F8FC-4BC6-B5B6-3053CEA9E8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25759" y="1691487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F5D1BE8-1408-4B28-A0E4-7CEB232D8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1519" y="1566781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DC2159B6-5A1A-47A8-9E47-E8285B98A4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275" y="3251042"/>
            <a:ext cx="1130299" cy="31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0" name="Google Shape;363;p43">
            <a:extLst>
              <a:ext uri="{FF2B5EF4-FFF2-40B4-BE49-F238E27FC236}">
                <a16:creationId xmlns:a16="http://schemas.microsoft.com/office/drawing/2014/main" id="{20457802-2D3A-4179-9D08-65F0C3F30CC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735" t="8886" r="2176" b="9711"/>
          <a:stretch/>
        </p:blipFill>
        <p:spPr>
          <a:xfrm>
            <a:off x="10668001" y="2967564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57C3A20-96FD-47F3-A17B-7C8FA020487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0937"/>
          <a:stretch/>
        </p:blipFill>
        <p:spPr>
          <a:xfrm>
            <a:off x="10669869" y="3572796"/>
            <a:ext cx="112898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C948B51B-231B-4A46-B4DE-4665FFF8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33" y="1363257"/>
            <a:ext cx="9436100" cy="48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308;p37">
            <a:extLst>
              <a:ext uri="{FF2B5EF4-FFF2-40B4-BE49-F238E27FC236}">
                <a16:creationId xmlns:a16="http://schemas.microsoft.com/office/drawing/2014/main" id="{BDB0DBC9-705F-4C82-A9D2-E44B458FB5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3112" y="2239606"/>
            <a:ext cx="5905848" cy="3529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338658" indent="-152396" algn="just">
              <a:spcBef>
                <a:spcPts val="0"/>
              </a:spcBef>
              <a:buClr>
                <a:schemeClr val="dk1"/>
              </a:buClr>
              <a:buSzPts val="2100"/>
            </a:pPr>
            <a:endParaRPr lang="es-ES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Reto A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usar el comando de chat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-ES" err="1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golem</a:t>
            </a:r>
            <a:endParaRPr lang="es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  <a:buClr>
                <a:schemeClr val="dk1"/>
              </a:buClr>
              <a:buSzPts val="1800"/>
            </a:pPr>
            <a:r>
              <a:rPr lang="es-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El agente hará un </a:t>
            </a:r>
            <a:r>
              <a:rPr lang="es-ES" b="1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gólem de nieve</a:t>
            </a:r>
          </a:p>
        </p:txBody>
      </p:sp>
      <p:pic>
        <p:nvPicPr>
          <p:cNvPr id="33" name="Picture 2" descr="Advertencia PNG para descargar gratis">
            <a:extLst>
              <a:ext uri="{FF2B5EF4-FFF2-40B4-BE49-F238E27FC236}">
                <a16:creationId xmlns:a16="http://schemas.microsoft.com/office/drawing/2014/main" id="{381B3470-B45A-4907-8EDF-48C35B428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349" y="5391841"/>
            <a:ext cx="753475" cy="75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EECF7D92-CE26-4235-9CD9-B664B0E7F890}"/>
              </a:ext>
            </a:extLst>
          </p:cNvPr>
          <p:cNvSpPr txBox="1"/>
          <p:nvPr/>
        </p:nvSpPr>
        <p:spPr>
          <a:xfrm>
            <a:off x="2343294" y="5518986"/>
            <a:ext cx="398907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 i="1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La calabaza de</a:t>
            </a:r>
            <a:r>
              <a:rPr lang="es-ES" sz="2400" i="1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b</a:t>
            </a:r>
            <a:r>
              <a:rPr lang="es" sz="2400" i="1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 ser el último paso</a:t>
            </a:r>
            <a:endParaRPr lang="es" sz="1867" i="1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" name="Google Shape;399;p42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6B2B0C5-FCE2-4FCB-9AFA-0FCD4A09404A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924745" y="4658305"/>
            <a:ext cx="1353252" cy="135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73;p41" descr="Imagen que contiene lego, juguete&#10;&#10;Descripción generada automáticamente">
            <a:extLst>
              <a:ext uri="{FF2B5EF4-FFF2-40B4-BE49-F238E27FC236}">
                <a16:creationId xmlns:a16="http://schemas.microsoft.com/office/drawing/2014/main" id="{8CD89A14-6278-4C17-9E80-222E04CAD1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7696" y="2239606"/>
            <a:ext cx="2131665" cy="37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99;p42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97E81FF-D0B3-446C-AD03-C3B14AA8B1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3999" y="4492281"/>
            <a:ext cx="1353252" cy="135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 descr="Imagen que contiene lego, juguete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9706" y="2299883"/>
            <a:ext cx="2131665" cy="37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86EADF8-5D04-47FD-B8CC-2C02F5712167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F842EC8-BDD2-4B58-AEA6-E656F7584C55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1" name="Google Shape;167;p28">
            <a:extLst>
              <a:ext uri="{FF2B5EF4-FFF2-40B4-BE49-F238E27FC236}">
                <a16:creationId xmlns:a16="http://schemas.microsoft.com/office/drawing/2014/main" id="{4D50C6C8-2AD2-4101-BAB3-5468E2A2BC6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4" descr="Logomarca - Escuela Superior de Informática de UCLM">
            <a:extLst>
              <a:ext uri="{FF2B5EF4-FFF2-40B4-BE49-F238E27FC236}">
                <a16:creationId xmlns:a16="http://schemas.microsoft.com/office/drawing/2014/main" id="{629791A3-3E57-43AD-B1A9-D537E14D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F7A9AD05-F16D-4EFD-ACE3-D2DE1524CB86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78CECCA-2029-4E25-83B0-7A49E3CB3F07}"/>
              </a:ext>
            </a:extLst>
          </p:cNvPr>
          <p:cNvSpPr/>
          <p:nvPr/>
        </p:nvSpPr>
        <p:spPr>
          <a:xfrm>
            <a:off x="10517942" y="2272575"/>
            <a:ext cx="1404260" cy="186055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32579CF-5B3A-4FF0-A470-D00635853D8E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3C07BD6-83B4-43E1-B504-ECF5DB2FF91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275" y="1828080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398E0C1-F8FC-4BC6-B5B6-3053CEA9E81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25759" y="1691487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F5D1BE8-1408-4B28-A0E4-7CEB232D8C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1519" y="1566781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DC2159B6-5A1A-47A8-9E47-E8285B98A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275" y="3251042"/>
            <a:ext cx="1130299" cy="31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0" name="Google Shape;363;p43">
            <a:extLst>
              <a:ext uri="{FF2B5EF4-FFF2-40B4-BE49-F238E27FC236}">
                <a16:creationId xmlns:a16="http://schemas.microsoft.com/office/drawing/2014/main" id="{20457802-2D3A-4179-9D08-65F0C3F30CC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735" t="8886" r="2176" b="9711"/>
          <a:stretch/>
        </p:blipFill>
        <p:spPr>
          <a:xfrm>
            <a:off x="10668001" y="2967564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57C3A20-96FD-47F3-A17B-7C8FA020487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0937"/>
          <a:stretch/>
        </p:blipFill>
        <p:spPr>
          <a:xfrm>
            <a:off x="10669869" y="3572796"/>
            <a:ext cx="112898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C948B51B-231B-4A46-B4DE-4665FFF8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33" y="1363257"/>
            <a:ext cx="9436100" cy="48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308;p37">
            <a:extLst>
              <a:ext uri="{FF2B5EF4-FFF2-40B4-BE49-F238E27FC236}">
                <a16:creationId xmlns:a16="http://schemas.microsoft.com/office/drawing/2014/main" id="{BDB0DBC9-705F-4C82-A9D2-E44B458FB5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3112" y="2239606"/>
            <a:ext cx="5905848" cy="35297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338658" indent="-152396" algn="just">
              <a:spcBef>
                <a:spcPts val="0"/>
              </a:spcBef>
              <a:buClr>
                <a:schemeClr val="dk1"/>
              </a:buClr>
              <a:buSzPts val="2100"/>
            </a:pPr>
            <a:endParaRPr lang="es-ES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Reto B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Ahora, al usar el comando de chat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-ES" err="1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golem</a:t>
            </a:r>
            <a:r>
              <a:rPr lang="es-ES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 &lt;número&gt;</a:t>
            </a:r>
            <a:endParaRPr lang="es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  <a:buClr>
                <a:schemeClr val="dk1"/>
              </a:buClr>
              <a:buSzPts val="1800"/>
            </a:pPr>
            <a:r>
              <a:rPr lang="es-ES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El agente hará el número de gólems de nieve especificados, uno al lado del otro.</a:t>
            </a:r>
            <a:endParaRPr lang="es-ES" b="1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" name="Google Shape;399;p42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020C537D-37FE-460F-9C9F-687FEA0CF9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9474" y="4683642"/>
            <a:ext cx="1353252" cy="1353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666306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 descr="Imagen que contiene material de construcción, ladrillo, edificio, juguete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764248" y="4135841"/>
            <a:ext cx="2102109" cy="182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 descr="Imagen que contiene juguete, lego, ladrill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6539" y="4497156"/>
            <a:ext cx="1250823" cy="146010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/>
        </p:nvSpPr>
        <p:spPr>
          <a:xfrm>
            <a:off x="1965863" y="99515"/>
            <a:ext cx="7321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Taller de Programación con Minecraft Educativo</a:t>
            </a:r>
            <a:endParaRPr sz="1467"/>
          </a:p>
          <a:p>
            <a:r>
              <a:rPr lang="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Escuela Superior de Informática - 2023-2024</a:t>
            </a:r>
            <a:endParaRPr sz="1467">
              <a:solidFill>
                <a:schemeClr val="dk1"/>
              </a:solidFill>
            </a:endParaRPr>
          </a:p>
          <a:p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1017866" y="2591666"/>
            <a:ext cx="5601036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65655" lvl="1" algn="ctr">
              <a:buClr>
                <a:schemeClr val="dk1"/>
              </a:buClr>
              <a:buSzPts val="1500"/>
            </a:pPr>
            <a:r>
              <a:rPr lang="es" sz="3200" dirty="0">
                <a:solidFill>
                  <a:schemeClr val="dk1"/>
                </a:solidFill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Cuando mates a 2 cerdos o más y a 1 pollo o más</a:t>
            </a:r>
          </a:p>
          <a:p>
            <a:pPr marL="465655" lvl="1" algn="ctr">
              <a:buClr>
                <a:schemeClr val="dk1"/>
              </a:buClr>
              <a:buSzPts val="1500"/>
            </a:pPr>
            <a:endParaRPr lang="es" sz="3200" dirty="0">
              <a:solidFill>
                <a:schemeClr val="dk1"/>
              </a:solidFill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marL="465655" lvl="1" algn="ctr">
              <a:buClr>
                <a:schemeClr val="dk1"/>
              </a:buClr>
              <a:buSzPts val="1500"/>
            </a:pPr>
            <a:r>
              <a:rPr lang="es" sz="3200" dirty="0">
                <a:solidFill>
                  <a:schemeClr val="dk1"/>
                </a:solidFill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Aparecerá una patrulla de 5 zombies para detenerte</a:t>
            </a:r>
            <a:r>
              <a:rPr lang="e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pic>
        <p:nvPicPr>
          <p:cNvPr id="252" name="Google Shape;252;p33" descr="Imagen que contiene Cuadrad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1368" y="2648630"/>
            <a:ext cx="1599488" cy="3233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308A590-2D19-420C-8F9F-961D4E510451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9ECD345-1460-49BD-AE17-F3DCE1ABC614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1" name="Google Shape;167;p28">
            <a:extLst>
              <a:ext uri="{FF2B5EF4-FFF2-40B4-BE49-F238E27FC236}">
                <a16:creationId xmlns:a16="http://schemas.microsoft.com/office/drawing/2014/main" id="{BCC43B01-62C9-47F1-AF4B-89B87C97F33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4" descr="Logomarca - Escuela Superior de Informática de UCLM">
            <a:extLst>
              <a:ext uri="{FF2B5EF4-FFF2-40B4-BE49-F238E27FC236}">
                <a16:creationId xmlns:a16="http://schemas.microsoft.com/office/drawing/2014/main" id="{FCE014BA-9303-4A5B-AA6E-027F841FE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D813821-7D82-4366-A197-59D4CEA6A67F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E57B332-115D-4AAC-B137-6B6C4091F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12" y="1640553"/>
            <a:ext cx="8449144" cy="4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8842925-AD0F-4A67-AE20-1C48F3545DA6}"/>
              </a:ext>
            </a:extLst>
          </p:cNvPr>
          <p:cNvSpPr/>
          <p:nvPr/>
        </p:nvSpPr>
        <p:spPr>
          <a:xfrm>
            <a:off x="10517942" y="2272575"/>
            <a:ext cx="1404260" cy="25594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7667509-5DE1-4E3F-84D2-8AE3A44E286C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4AEC5C56-E712-47D0-BA53-366187F32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4921" y="2967564"/>
            <a:ext cx="1130299" cy="31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127E1A66-F3DD-4273-A201-59D6EF7BC1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94570" y="1531741"/>
            <a:ext cx="1116889" cy="111688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08CA61CE-D991-4C45-95A2-2FD8E3F2F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2056" r="68843" b="-1"/>
          <a:stretch/>
        </p:blipFill>
        <p:spPr bwMode="auto">
          <a:xfrm rot="19614275">
            <a:off x="5830713" y="1462610"/>
            <a:ext cx="285584" cy="4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A82D058-A4B7-4C9D-A32F-AAF96429D1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8905" y="3288622"/>
            <a:ext cx="1126315" cy="355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D8990B60-A60A-4EEE-A38B-7957C0188BD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0552"/>
          <a:stretch/>
        </p:blipFill>
        <p:spPr>
          <a:xfrm>
            <a:off x="10654921" y="3611191"/>
            <a:ext cx="1130299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50D1811-E9A1-425C-A0C2-CCD95B9948A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0937"/>
          <a:stretch/>
        </p:blipFill>
        <p:spPr>
          <a:xfrm>
            <a:off x="10654922" y="3929800"/>
            <a:ext cx="112898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7" name="Google Shape;442;p49">
            <a:extLst>
              <a:ext uri="{FF2B5EF4-FFF2-40B4-BE49-F238E27FC236}">
                <a16:creationId xmlns:a16="http://schemas.microsoft.com/office/drawing/2014/main" id="{5B4F3545-CE6C-44B9-9624-61852D032DA1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593" t="13424" r="4323" b="13151"/>
          <a:stretch/>
        </p:blipFill>
        <p:spPr>
          <a:xfrm>
            <a:off x="10646195" y="4242132"/>
            <a:ext cx="1144228" cy="269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1B29D33B-1E02-C442-4644-260E6A7DF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rake Hotline Bling Meme Generator - Imgflip">
            <a:extLst>
              <a:ext uri="{FF2B5EF4-FFF2-40B4-BE49-F238E27FC236}">
                <a16:creationId xmlns:a16="http://schemas.microsoft.com/office/drawing/2014/main" id="{4CEF1FEC-D770-0838-C807-7E774B583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" r="-2461"/>
          <a:stretch/>
        </p:blipFill>
        <p:spPr>
          <a:xfrm>
            <a:off x="6083035" y="2358881"/>
            <a:ext cx="3889351" cy="38187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9" name="Google Shape;279;p35">
            <a:extLst>
              <a:ext uri="{FF2B5EF4-FFF2-40B4-BE49-F238E27FC236}">
                <a16:creationId xmlns:a16="http://schemas.microsoft.com/office/drawing/2014/main" id="{8D1614EE-B8B2-B20C-638F-8EF9F64A3A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"/>
            <a:ext cx="12192000" cy="112236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>
            <a:extLst>
              <a:ext uri="{FF2B5EF4-FFF2-40B4-BE49-F238E27FC236}">
                <a16:creationId xmlns:a16="http://schemas.microsoft.com/office/drawing/2014/main" id="{EF96C67D-42D3-85AD-56B6-15333600B560}"/>
              </a:ext>
            </a:extLst>
          </p:cNvPr>
          <p:cNvSpPr txBox="1"/>
          <p:nvPr/>
        </p:nvSpPr>
        <p:spPr>
          <a:xfrm>
            <a:off x="1965863" y="99515"/>
            <a:ext cx="7321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Taller de Programación con Minecraft Educativo</a:t>
            </a:r>
            <a:endParaRPr sz="1467"/>
          </a:p>
          <a:p>
            <a:r>
              <a:rPr lang="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Escuela Superior de Informática - 2023-2024</a:t>
            </a:r>
            <a:endParaRPr sz="1467">
              <a:solidFill>
                <a:schemeClr val="dk1"/>
              </a:solidFill>
            </a:endParaRPr>
          </a:p>
          <a:p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5">
            <a:extLst>
              <a:ext uri="{FF2B5EF4-FFF2-40B4-BE49-F238E27FC236}">
                <a16:creationId xmlns:a16="http://schemas.microsoft.com/office/drawing/2014/main" id="{883AEE1D-E9D4-5870-40C7-EF05FA5F019B}"/>
              </a:ext>
            </a:extLst>
          </p:cNvPr>
          <p:cNvSpPr txBox="1"/>
          <p:nvPr/>
        </p:nvSpPr>
        <p:spPr>
          <a:xfrm>
            <a:off x="186900" y="2439201"/>
            <a:ext cx="5041131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287859" indent="-279393">
              <a:buClr>
                <a:schemeClr val="dk1"/>
              </a:buClr>
              <a:buSzPts val="1500"/>
              <a:buFont typeface="Arial"/>
              <a:buChar char="•"/>
            </a:pPr>
            <a:r>
              <a:rPr lang="es" sz="2000" dirty="0">
                <a:solidFill>
                  <a:schemeClr val="dk1"/>
                </a:solidFill>
                <a:latin typeface="Consolas"/>
                <a:cs typeface="Times New Roman"/>
              </a:rPr>
              <a:t>¡Corre! Consigue entrar a casa antes de resfriarte.</a:t>
            </a:r>
          </a:p>
          <a:p>
            <a:pPr marL="287859" indent="-279393">
              <a:buSzPts val="1500"/>
              <a:buChar char="•"/>
            </a:pPr>
            <a:endParaRPr lang="es" sz="2000" dirty="0">
              <a:solidFill>
                <a:schemeClr val="dk1"/>
              </a:solidFill>
              <a:latin typeface="Consolas"/>
              <a:ea typeface="Times New Roman"/>
              <a:cs typeface="Times New Roman"/>
            </a:endParaRPr>
          </a:p>
          <a:p>
            <a:pPr marL="287859" indent="-279393">
              <a:buSzPts val="1500"/>
              <a:buChar char="•"/>
            </a:pPr>
            <a:r>
              <a:rPr lang="es" sz="2000" dirty="0">
                <a:solidFill>
                  <a:schemeClr val="dk1"/>
                </a:solidFill>
                <a:latin typeface="Consolas"/>
                <a:ea typeface="Times New Roman"/>
                <a:cs typeface="Times New Roman"/>
              </a:rPr>
              <a:t>Puede que no haya puerta, pero tienes que conseguir pasar colocando una lana verde en el bloque de Lapislázuli</a:t>
            </a:r>
          </a:p>
          <a:p>
            <a:pPr marL="287859" indent="-279393">
              <a:buSzPts val="1500"/>
              <a:buChar char="•"/>
            </a:pPr>
            <a:endParaRPr lang="es" sz="2000" dirty="0">
              <a:solidFill>
                <a:schemeClr val="dk1"/>
              </a:solidFill>
              <a:latin typeface="Consolas"/>
              <a:ea typeface="Times New Roman"/>
              <a:cs typeface="Times New Roman"/>
            </a:endParaRPr>
          </a:p>
          <a:p>
            <a:pPr marL="287859" indent="-279393">
              <a:buSzPts val="1500"/>
              <a:buChar char="•"/>
            </a:pPr>
            <a:r>
              <a:rPr lang="es" sz="2000" dirty="0">
                <a:solidFill>
                  <a:schemeClr val="dk1"/>
                </a:solidFill>
                <a:latin typeface="Consolas"/>
                <a:ea typeface="Times New Roman"/>
                <a:cs typeface="Times New Roman"/>
              </a:rPr>
              <a:t>¡Importante! Usa "Para Siempre"</a:t>
            </a:r>
          </a:p>
          <a:p>
            <a:pPr marL="457189" lvl="1"/>
            <a:endParaRPr lang="es-ES" sz="24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87" name="Google Shape;287;p35">
            <a:extLst>
              <a:ext uri="{FF2B5EF4-FFF2-40B4-BE49-F238E27FC236}">
                <a16:creationId xmlns:a16="http://schemas.microsoft.com/office/drawing/2014/main" id="{1AB4FCBB-6CEF-A9ED-CFFD-A45A70DAECE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>
            <a:extLst>
              <a:ext uri="{FF2B5EF4-FFF2-40B4-BE49-F238E27FC236}">
                <a16:creationId xmlns:a16="http://schemas.microsoft.com/office/drawing/2014/main" id="{974D00D0-3C89-C1CB-294D-83FE3BD905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7300" y="65533"/>
            <a:ext cx="2732400" cy="99130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4B8D558-7D86-2233-05E3-21C0832E3A66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449A6EA-1B6B-6653-D013-791E0E7591E5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9" name="Google Shape;167;p28">
            <a:extLst>
              <a:ext uri="{FF2B5EF4-FFF2-40B4-BE49-F238E27FC236}">
                <a16:creationId xmlns:a16="http://schemas.microsoft.com/office/drawing/2014/main" id="{1BFA2E75-30B1-65AB-0277-D6091CD5F2A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4" descr="Logomarca - Escuela Superior de Informática de UCLM">
            <a:extLst>
              <a:ext uri="{FF2B5EF4-FFF2-40B4-BE49-F238E27FC236}">
                <a16:creationId xmlns:a16="http://schemas.microsoft.com/office/drawing/2014/main" id="{BC68DE0B-2E9D-7756-DD19-E47745A3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7AF1BBB-470A-09A9-B79A-E3D284F5CAD2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2" name="Imagen 1" descr="Imagen que contiene con baldosas, público, azulejo, piso&#10;&#10;El contenido generado por IA puede ser incorrecto.">
            <a:extLst>
              <a:ext uri="{FF2B5EF4-FFF2-40B4-BE49-F238E27FC236}">
                <a16:creationId xmlns:a16="http://schemas.microsoft.com/office/drawing/2014/main" id="{01F3EF17-B182-27EA-FF27-91C3177B2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4953" y="2564450"/>
            <a:ext cx="727788" cy="1393945"/>
          </a:xfrm>
          <a:prstGeom prst="rect">
            <a:avLst/>
          </a:prstGeom>
        </p:spPr>
      </p:pic>
      <p:pic>
        <p:nvPicPr>
          <p:cNvPr id="3" name="Imagen 2" descr="Green wool | Tsmc-minecraft Wiki | Fandom">
            <a:extLst>
              <a:ext uri="{FF2B5EF4-FFF2-40B4-BE49-F238E27FC236}">
                <a16:creationId xmlns:a16="http://schemas.microsoft.com/office/drawing/2014/main" id="{120BB559-E5B0-166E-369A-FE0E7001AC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0914" y="4521803"/>
            <a:ext cx="1496644" cy="14768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ABDA41-3AB7-4BCA-B983-3536653EB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946" y="1507821"/>
            <a:ext cx="8522447" cy="50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06F274D-680F-49CF-8E62-50ED94FD74A5}"/>
              </a:ext>
            </a:extLst>
          </p:cNvPr>
          <p:cNvSpPr/>
          <p:nvPr/>
        </p:nvSpPr>
        <p:spPr>
          <a:xfrm>
            <a:off x="10517942" y="2272576"/>
            <a:ext cx="1404260" cy="188057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0A1A23E6-3DC4-499B-B3C5-BEF3088F6082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602D2157-1F61-475A-B5EE-C7CB23D970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6875" y="2967564"/>
            <a:ext cx="1126315" cy="31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BD0595A-BCC2-4A90-A343-2E26275870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4570" y="1531741"/>
            <a:ext cx="1116889" cy="111688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D6D9854-17FE-46D5-AD11-AA9D284EAE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8905" y="3288622"/>
            <a:ext cx="1126315" cy="355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3792212-E085-4AA8-91E7-86F45788265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800" b="11424"/>
          <a:stretch/>
        </p:blipFill>
        <p:spPr>
          <a:xfrm>
            <a:off x="10666875" y="3665277"/>
            <a:ext cx="1126315" cy="285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A123BBA-5220-4535-9D13-9CBA88F88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2056" r="68843" b="-1"/>
          <a:stretch/>
        </p:blipFill>
        <p:spPr bwMode="auto">
          <a:xfrm rot="19614275">
            <a:off x="5483670" y="1231324"/>
            <a:ext cx="285584" cy="4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C8236BE-ECCD-4C7E-A017-1FB69A834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2056" r="68843" b="-1"/>
          <a:stretch/>
        </p:blipFill>
        <p:spPr bwMode="auto">
          <a:xfrm rot="19614275">
            <a:off x="8342162" y="1354475"/>
            <a:ext cx="285584" cy="4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49946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/>
        </p:nvSpPr>
        <p:spPr>
          <a:xfrm>
            <a:off x="1965863" y="99515"/>
            <a:ext cx="7321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Taller de Programación con Minecraft Educativo</a:t>
            </a:r>
            <a:endParaRPr sz="1467"/>
          </a:p>
          <a:p>
            <a:r>
              <a:rPr lang="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Escuela Superior de Informática - 2023-2024</a:t>
            </a:r>
            <a:endParaRPr sz="1467">
              <a:solidFill>
                <a:schemeClr val="dk1"/>
              </a:solidFill>
            </a:endParaRPr>
          </a:p>
          <a:p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37" descr="Imagen que contiene asiento, silla, muebles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t="25543" b="22127"/>
          <a:stretch/>
        </p:blipFill>
        <p:spPr>
          <a:xfrm>
            <a:off x="7341575" y="2666579"/>
            <a:ext cx="2809347" cy="261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 descr="Imagen que contiene lego, juguete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376787">
            <a:off x="7320176" y="3822058"/>
            <a:ext cx="1076232" cy="116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 descr="Forma&#10;&#10;Descripción generada automáticamente con confianza m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1518" y="4074318"/>
            <a:ext cx="1008783" cy="100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6522679"/>
            <a:ext cx="12245668" cy="36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9811" y="5538299"/>
            <a:ext cx="1590565" cy="63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19EE564-2C97-49BE-9AA4-FFDE5B683ED7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2DAA9B8-5141-44D3-8FE6-7DB193E791C1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2" name="Google Shape;167;p28">
            <a:extLst>
              <a:ext uri="{FF2B5EF4-FFF2-40B4-BE49-F238E27FC236}">
                <a16:creationId xmlns:a16="http://schemas.microsoft.com/office/drawing/2014/main" id="{B4BFE9FA-0A82-41FD-87C7-DC4DE1D3A3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4" descr="Logomarca - Escuela Superior de Informática de UCLM">
            <a:extLst>
              <a:ext uri="{FF2B5EF4-FFF2-40B4-BE49-F238E27FC236}">
                <a16:creationId xmlns:a16="http://schemas.microsoft.com/office/drawing/2014/main" id="{C2F745C4-3546-40CA-8CBF-8F8400B0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B5CE9A66-990D-43C2-AD71-63B4847FDE7C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40334FD-86B6-4495-9854-B2A04280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583792"/>
            <a:ext cx="8526280" cy="60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5A29D8A-EEE4-4326-8BDD-B5C9509DA513}"/>
              </a:ext>
            </a:extLst>
          </p:cNvPr>
          <p:cNvSpPr txBox="1"/>
          <p:nvPr/>
        </p:nvSpPr>
        <p:spPr>
          <a:xfrm>
            <a:off x="1087867" y="2763886"/>
            <a:ext cx="5008133" cy="301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1867" dirty="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usar el comando de chat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-ES" sz="2400" dirty="0" err="1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tnt</a:t>
            </a:r>
            <a:endParaRPr lang="es-ES" sz="2400" dirty="0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-ES" sz="2400" dirty="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 dirty="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El agente dará 20 pasos. </a:t>
            </a:r>
            <a:r>
              <a:rPr lang="es" sz="2400" b="1" dirty="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Si en uno de esos pasos encuentra un obstáculo</a:t>
            </a:r>
            <a:r>
              <a:rPr lang="es" sz="2400" dirty="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, colocará un bloque de TNT y una antorcha de Redstone para abrirse paso.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5407B45-5800-4D68-9594-31E917AF767D}"/>
              </a:ext>
            </a:extLst>
          </p:cNvPr>
          <p:cNvSpPr/>
          <p:nvPr/>
        </p:nvSpPr>
        <p:spPr>
          <a:xfrm>
            <a:off x="10517942" y="2272575"/>
            <a:ext cx="1404260" cy="226319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2AFC4CE-FA2F-4BA4-A950-84495D96875F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15508A8-D530-484E-B508-83DEB368F6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54921" y="2967564"/>
            <a:ext cx="1130299" cy="31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814AE9-AE6D-4361-9890-9BB34C9102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4570" y="1531741"/>
            <a:ext cx="1116889" cy="111688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5B16F0B3-3FF0-47CD-A68E-599D0E198A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8905" y="3288622"/>
            <a:ext cx="1126315" cy="355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7248931-84FD-4DA2-A457-6151E724F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0552"/>
          <a:stretch/>
        </p:blipFill>
        <p:spPr>
          <a:xfrm>
            <a:off x="10654921" y="3611191"/>
            <a:ext cx="1130299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212B6D8-705A-4318-B381-0A03C60E4B6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0937"/>
          <a:stretch/>
        </p:blipFill>
        <p:spPr>
          <a:xfrm>
            <a:off x="10654922" y="3929800"/>
            <a:ext cx="112898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4" name="Picture 2" descr="Advertencia PNG para descargar gratis">
            <a:extLst>
              <a:ext uri="{FF2B5EF4-FFF2-40B4-BE49-F238E27FC236}">
                <a16:creationId xmlns:a16="http://schemas.microsoft.com/office/drawing/2014/main" id="{113B016F-A543-4E83-8444-BDDC8CC3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27" y="5461035"/>
            <a:ext cx="753475" cy="75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EF98161E-2B84-470E-956B-A9E4C2E185DB}"/>
              </a:ext>
            </a:extLst>
          </p:cNvPr>
          <p:cNvSpPr txBox="1"/>
          <p:nvPr/>
        </p:nvSpPr>
        <p:spPr>
          <a:xfrm>
            <a:off x="1676202" y="5388418"/>
            <a:ext cx="4716865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 i="1" dirty="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El TNT tarda tiempo en explotar. Se necesita al menos una pausa de 5 segundos tras activarse.</a:t>
            </a:r>
            <a:endParaRPr lang="es" sz="1867" i="1" dirty="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26C31F1-4E66-47F2-931B-A2EB9BC35469}"/>
              </a:ext>
            </a:extLst>
          </p:cNvPr>
          <p:cNvSpPr/>
          <p:nvPr/>
        </p:nvSpPr>
        <p:spPr>
          <a:xfrm>
            <a:off x="10517942" y="2272575"/>
            <a:ext cx="1404260" cy="152472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87" name="Google Shape;387;p45"/>
          <p:cNvSpPr txBox="1">
            <a:spLocks noGrp="1"/>
          </p:cNvSpPr>
          <p:nvPr>
            <p:ph type="subTitle" idx="1"/>
          </p:nvPr>
        </p:nvSpPr>
        <p:spPr>
          <a:xfrm>
            <a:off x="188130" y="2648629"/>
            <a:ext cx="7358199" cy="32535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 sz="2667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usar el comando de chat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" sz="2667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palabras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endParaRPr lang="es" sz="2667" b="1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-ES" sz="2667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El jugador dice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-ES" sz="2667">
                <a:highlight>
                  <a:srgbClr val="C0C0C0"/>
                </a:highlight>
                <a:latin typeface="Consolas" panose="020B0609020204030204" pitchFamily="49" charset="0"/>
              </a:rPr>
              <a:t>Yo soy &lt;&lt;Nombre del jugador&gt;&gt;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s-ES" sz="2667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Estoy en la posición &lt;&lt;posición&gt;&gt;</a:t>
            </a:r>
          </a:p>
        </p:txBody>
      </p:sp>
      <p:pic>
        <p:nvPicPr>
          <p:cNvPr id="14" name="Google Shape;141;p26">
            <a:extLst>
              <a:ext uri="{FF2B5EF4-FFF2-40B4-BE49-F238E27FC236}">
                <a16:creationId xmlns:a16="http://schemas.microsoft.com/office/drawing/2014/main" id="{D5D55A00-C1CE-4F45-8FD4-E25C9A60DA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4A19111-3C52-4F6E-8685-7E979177FEEE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5D14758-2C3A-4103-AD26-B8C09EBF4877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7" name="Google Shape;167;p28">
            <a:extLst>
              <a:ext uri="{FF2B5EF4-FFF2-40B4-BE49-F238E27FC236}">
                <a16:creationId xmlns:a16="http://schemas.microsoft.com/office/drawing/2014/main" id="{14C5DF20-CB85-4746-9E7C-5D459F0586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4" descr="Logomarca - Escuela Superior de Informática de UCLM">
            <a:extLst>
              <a:ext uri="{FF2B5EF4-FFF2-40B4-BE49-F238E27FC236}">
                <a16:creationId xmlns:a16="http://schemas.microsoft.com/office/drawing/2014/main" id="{BE5CD95B-E534-4301-AE4E-BCB39F61D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48CA8EF-CD13-44A7-8CEE-07A3E7282423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23" name="Google Shape;363;p43">
            <a:extLst>
              <a:ext uri="{FF2B5EF4-FFF2-40B4-BE49-F238E27FC236}">
                <a16:creationId xmlns:a16="http://schemas.microsoft.com/office/drawing/2014/main" id="{1F88BDDC-8B6B-40BE-96DF-41A802A52E2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735" t="8886" r="2176" b="9711"/>
          <a:stretch/>
        </p:blipFill>
        <p:spPr>
          <a:xfrm>
            <a:off x="10655299" y="2967564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9411C9B7-EC25-438F-8530-DAA97AFFA5D9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02B5B13-356D-4F5D-A5B1-748D42DB21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4570" y="1531741"/>
            <a:ext cx="1116889" cy="111688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6" name="Google Shape;360;p4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4E77518E-A21A-4C16-9AB4-74E86B8E156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59623" y="2990458"/>
            <a:ext cx="1642544" cy="386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 rotWithShape="1">
          <a:blip r:embed="rId10">
            <a:alphaModFix/>
          </a:blip>
          <a:srcRect l="3551" t="6781" r="3249" b="5519"/>
          <a:stretch/>
        </p:blipFill>
        <p:spPr>
          <a:xfrm>
            <a:off x="10654921" y="3288956"/>
            <a:ext cx="1130299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04726CA-8F2F-4FEE-8069-1555FD7F6E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1075" y="2530861"/>
            <a:ext cx="3196432" cy="586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89D2C9-851F-4EE1-8304-F2F7CAF3B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41" y="1524567"/>
            <a:ext cx="8269167" cy="43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>
          <a:extLst>
            <a:ext uri="{FF2B5EF4-FFF2-40B4-BE49-F238E27FC236}">
              <a16:creationId xmlns:a16="http://schemas.microsoft.com/office/drawing/2014/main" id="{BF4F9C40-3D74-7CD9-A0E7-3F227B02A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>
            <a:extLst>
              <a:ext uri="{FF2B5EF4-FFF2-40B4-BE49-F238E27FC236}">
                <a16:creationId xmlns:a16="http://schemas.microsoft.com/office/drawing/2014/main" id="{DA0E39B2-04AC-9C01-239E-19D676CAC06F}"/>
              </a:ext>
            </a:extLst>
          </p:cNvPr>
          <p:cNvSpPr txBox="1"/>
          <p:nvPr/>
        </p:nvSpPr>
        <p:spPr>
          <a:xfrm>
            <a:off x="1965863" y="99515"/>
            <a:ext cx="7321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Taller de Programación con Minecraft Educativo</a:t>
            </a:r>
            <a:endParaRPr sz="1467"/>
          </a:p>
          <a:p>
            <a:r>
              <a:rPr lang="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Escuela Superior de Informática - 2023-2024</a:t>
            </a:r>
            <a:endParaRPr sz="1467">
              <a:solidFill>
                <a:schemeClr val="dk1"/>
              </a:solidFill>
            </a:endParaRPr>
          </a:p>
          <a:p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7">
            <a:extLst>
              <a:ext uri="{FF2B5EF4-FFF2-40B4-BE49-F238E27FC236}">
                <a16:creationId xmlns:a16="http://schemas.microsoft.com/office/drawing/2014/main" id="{B8FF796F-F3E0-F1CC-65E5-83D54221AD36}"/>
              </a:ext>
            </a:extLst>
          </p:cNvPr>
          <p:cNvSpPr txBox="1"/>
          <p:nvPr/>
        </p:nvSpPr>
        <p:spPr>
          <a:xfrm>
            <a:off x="229538" y="2980496"/>
            <a:ext cx="573498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389457" indent="-380990" algn="just"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s" sz="2000" dirty="0">
                <a:solidFill>
                  <a:schemeClr val="dk1"/>
                </a:solidFill>
                <a:latin typeface="Consolas"/>
                <a:ea typeface="Times New Roman"/>
                <a:cs typeface="Times New Roman"/>
                <a:sym typeface="Times New Roman"/>
              </a:rPr>
              <a:t>¡Encuentra el dibujo escondido en el mosaico!</a:t>
            </a:r>
          </a:p>
          <a:p>
            <a:pPr marL="389457" indent="-380990" algn="just"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endParaRPr lang="es" sz="2000" dirty="0">
              <a:solidFill>
                <a:schemeClr val="dk1"/>
              </a:solidFill>
              <a:latin typeface="Consolas"/>
              <a:cs typeface="Times New Roman"/>
            </a:endParaRPr>
          </a:p>
          <a:p>
            <a:pPr marL="389457" indent="-380990" algn="just"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s" sz="2000" dirty="0">
                <a:solidFill>
                  <a:schemeClr val="dk1"/>
                </a:solidFill>
                <a:latin typeface="Consolas"/>
                <a:cs typeface="Times New Roman"/>
              </a:rPr>
              <a:t>Las lanas azules claro cambian a blanco, las lanas rosas, marrones y verdes a negro, y finalmente, las azules oscuro y moradas a amarillo</a:t>
            </a:r>
          </a:p>
        </p:txBody>
      </p:sp>
      <p:pic>
        <p:nvPicPr>
          <p:cNvPr id="320" name="Google Shape;320;p37">
            <a:extLst>
              <a:ext uri="{FF2B5EF4-FFF2-40B4-BE49-F238E27FC236}">
                <a16:creationId xmlns:a16="http://schemas.microsoft.com/office/drawing/2014/main" id="{D6848A30-5823-C786-3B54-BAA8E19A68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6522679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D207394-E214-0267-55A6-9AD9678DBC3A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56E489D-64BF-85E0-4385-9B24F1D38F2B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2" name="Google Shape;167;p28">
            <a:extLst>
              <a:ext uri="{FF2B5EF4-FFF2-40B4-BE49-F238E27FC236}">
                <a16:creationId xmlns:a16="http://schemas.microsoft.com/office/drawing/2014/main" id="{87209CDD-53BC-9B68-4EC6-7BD548F830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4" descr="Logomarca - Escuela Superior de Informática de UCLM">
            <a:extLst>
              <a:ext uri="{FF2B5EF4-FFF2-40B4-BE49-F238E27FC236}">
                <a16:creationId xmlns:a16="http://schemas.microsoft.com/office/drawing/2014/main" id="{971C3A79-C7BF-414C-9C82-7D9A85B23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3B8E231-74D1-3E46-7D72-AA638CA968B6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921EA2A-BD3E-854B-EAFD-49015C06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441" y="2985245"/>
            <a:ext cx="3847577" cy="2237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4B1A194-1065-418D-8458-B7CA43E36459}"/>
              </a:ext>
            </a:extLst>
          </p:cNvPr>
          <p:cNvSpPr/>
          <p:nvPr/>
        </p:nvSpPr>
        <p:spPr>
          <a:xfrm>
            <a:off x="10517942" y="2272576"/>
            <a:ext cx="1404260" cy="188057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ECD2D25-EA76-43E0-9D50-6FA0721CCB1F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3B52489-F2FB-4BB4-91E9-03F271966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6875" y="2967564"/>
            <a:ext cx="1130299" cy="31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6A47CE0-A08C-4289-945C-8F370F48C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4570" y="1531741"/>
            <a:ext cx="1116889" cy="111688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FA26019-3016-4797-8485-13903F260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8905" y="3288622"/>
            <a:ext cx="1126315" cy="355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81FB742-8C82-43CD-B0D0-37E18CB61A9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800" b="11424"/>
          <a:stretch/>
        </p:blipFill>
        <p:spPr>
          <a:xfrm>
            <a:off x="10666875" y="3673298"/>
            <a:ext cx="1130300" cy="285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F626FC1-A917-4E70-A23D-59EFC325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28" y="1625488"/>
            <a:ext cx="9129697" cy="49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16180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1" descr="Imagen que contiene lego, juguete, tabla, luz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3198" y="4920065"/>
            <a:ext cx="1700364" cy="127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1;p26">
            <a:extLst>
              <a:ext uri="{FF2B5EF4-FFF2-40B4-BE49-F238E27FC236}">
                <a16:creationId xmlns:a16="http://schemas.microsoft.com/office/drawing/2014/main" id="{D21ECABD-6F65-449F-BDCB-6A7874CE5B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41B397E-07D0-4320-9093-DAA4CA5A7E19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DFD0665-DFA0-4567-9393-54A195F22A08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0" name="Google Shape;167;p28">
            <a:extLst>
              <a:ext uri="{FF2B5EF4-FFF2-40B4-BE49-F238E27FC236}">
                <a16:creationId xmlns:a16="http://schemas.microsoft.com/office/drawing/2014/main" id="{CD5D47B1-EF45-4D91-BC75-59B4FCAFD8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Logomarca - Escuela Superior de Informática de UCLM">
            <a:extLst>
              <a:ext uri="{FF2B5EF4-FFF2-40B4-BE49-F238E27FC236}">
                <a16:creationId xmlns:a16="http://schemas.microsoft.com/office/drawing/2014/main" id="{1C8AE1AE-E15F-4CD3-AE27-38098920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E4EA25C-A8DD-425B-9819-E692E85E5945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975BD14-A7C8-46FB-8C19-7B7C816B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15" y="1454612"/>
            <a:ext cx="8141971" cy="41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B9CDCF5-DFF7-429A-AAF8-B87EE4F29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2056" r="68843" b="-1"/>
          <a:stretch/>
        </p:blipFill>
        <p:spPr bwMode="auto">
          <a:xfrm>
            <a:off x="9093200" y="1301553"/>
            <a:ext cx="426720" cy="4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B90BD77D-A901-425A-B325-D76435852932}"/>
              </a:ext>
            </a:extLst>
          </p:cNvPr>
          <p:cNvSpPr/>
          <p:nvPr/>
        </p:nvSpPr>
        <p:spPr>
          <a:xfrm>
            <a:off x="10517942" y="2272575"/>
            <a:ext cx="1404260" cy="225084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5" name="Google Shape;363;p43">
            <a:extLst>
              <a:ext uri="{FF2B5EF4-FFF2-40B4-BE49-F238E27FC236}">
                <a16:creationId xmlns:a16="http://schemas.microsoft.com/office/drawing/2014/main" id="{4A2DBA93-678C-4615-B96A-93BD8B64E5A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735" t="8886" r="2176" b="9711"/>
          <a:stretch/>
        </p:blipFill>
        <p:spPr>
          <a:xfrm>
            <a:off x="10655299" y="2967564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CF88973-5AC0-4FFD-A66F-141F6DABD1A7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8" name="Google Shape;390;p45">
            <a:extLst>
              <a:ext uri="{FF2B5EF4-FFF2-40B4-BE49-F238E27FC236}">
                <a16:creationId xmlns:a16="http://schemas.microsoft.com/office/drawing/2014/main" id="{2BFA718A-7994-44BA-9DD0-530315178F9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3551" t="6781" r="3249" b="5519"/>
          <a:stretch/>
        </p:blipFill>
        <p:spPr>
          <a:xfrm>
            <a:off x="10654921" y="3288956"/>
            <a:ext cx="1130299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9" name="Google Shape;442;p49">
            <a:extLst>
              <a:ext uri="{FF2B5EF4-FFF2-40B4-BE49-F238E27FC236}">
                <a16:creationId xmlns:a16="http://schemas.microsoft.com/office/drawing/2014/main" id="{0726BA63-5207-467F-BC04-398A4E94308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593" t="13424" r="4323" b="13151"/>
          <a:stretch/>
        </p:blipFill>
        <p:spPr>
          <a:xfrm>
            <a:off x="10652181" y="3608749"/>
            <a:ext cx="1130299" cy="2711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FE0B416-68CE-47F3-9715-C68CD001F19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275" y="1828080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CE171AF-0879-4467-B587-AAC1E1576D7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25759" y="1691487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5FD1027-9D62-4432-A3A0-81377C5E84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91519" y="1566781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4FAA45-DBA4-4860-920F-086D25B8B1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52181" y="3886678"/>
            <a:ext cx="1130299" cy="334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023B1E6B-0592-44BC-8906-28E353EA670B}"/>
              </a:ext>
            </a:extLst>
          </p:cNvPr>
          <p:cNvSpPr txBox="1"/>
          <p:nvPr/>
        </p:nvSpPr>
        <p:spPr>
          <a:xfrm>
            <a:off x="269800" y="2293618"/>
            <a:ext cx="5546801" cy="3600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Reto A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" sz="2933" b="1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Crea una variable llamada </a:t>
            </a:r>
            <a:r>
              <a:rPr lang="es" sz="24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arañas vencidas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" sz="240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escribir el comando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-ES" sz="24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</a:t>
            </a:r>
            <a:r>
              <a:rPr lang="es" sz="24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rañas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" sz="2400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El jugador dice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He vencido &lt;&lt;arañas vencidas&gt;&gt;</a:t>
            </a:r>
            <a:endParaRPr lang="es" sz="240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" name="Google Shape;360;p4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B8DB3844-8AD1-4BE5-862F-0720209354F1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375403" y="2972641"/>
            <a:ext cx="1642544" cy="386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71;p51" descr="Imagen que contiene lego, juguete, tabla, luz&#10;&#10;Descripción generada automáticamente">
            <a:extLst>
              <a:ext uri="{FF2B5EF4-FFF2-40B4-BE49-F238E27FC236}">
                <a16:creationId xmlns:a16="http://schemas.microsoft.com/office/drawing/2014/main" id="{DC9A0D93-041F-406D-B2E9-03F3D9B717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762" y="4589019"/>
            <a:ext cx="1700364" cy="127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CB77AF82-ACD4-4057-B320-0BC3C8BB13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67399" y="2663516"/>
            <a:ext cx="3646229" cy="341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471;p51" descr="Imagen que contiene lego, juguete, tabla, luz&#10;&#10;Descripción generada automáticamente">
            <a:extLst>
              <a:ext uri="{FF2B5EF4-FFF2-40B4-BE49-F238E27FC236}">
                <a16:creationId xmlns:a16="http://schemas.microsoft.com/office/drawing/2014/main" id="{F405C207-F708-480A-8DED-8439C50FF1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3198" y="4920065"/>
            <a:ext cx="1700364" cy="127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71;p51" descr="Imagen que contiene lego, juguete, tabla, luz&#10;&#10;Descripción generada automáticamente">
            <a:extLst>
              <a:ext uri="{FF2B5EF4-FFF2-40B4-BE49-F238E27FC236}">
                <a16:creationId xmlns:a16="http://schemas.microsoft.com/office/drawing/2014/main" id="{C0EF57EE-9F83-4685-868B-5772AF2CBD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762" y="4589019"/>
            <a:ext cx="1700364" cy="127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1;p26">
            <a:extLst>
              <a:ext uri="{FF2B5EF4-FFF2-40B4-BE49-F238E27FC236}">
                <a16:creationId xmlns:a16="http://schemas.microsoft.com/office/drawing/2014/main" id="{D21ECABD-6F65-449F-BDCB-6A7874CE5B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41B397E-07D0-4320-9093-DAA4CA5A7E19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DFD0665-DFA0-4567-9393-54A195F22A08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0" name="Google Shape;167;p28">
            <a:extLst>
              <a:ext uri="{FF2B5EF4-FFF2-40B4-BE49-F238E27FC236}">
                <a16:creationId xmlns:a16="http://schemas.microsoft.com/office/drawing/2014/main" id="{CD5D47B1-EF45-4D91-BC75-59B4FCAFD8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Logomarca - Escuela Superior de Informática de UCLM">
            <a:extLst>
              <a:ext uri="{FF2B5EF4-FFF2-40B4-BE49-F238E27FC236}">
                <a16:creationId xmlns:a16="http://schemas.microsoft.com/office/drawing/2014/main" id="{1C8AE1AE-E15F-4CD3-AE27-38098920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E4EA25C-A8DD-425B-9819-E692E85E5945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975BD14-A7C8-46FB-8C19-7B7C816B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15" y="1454612"/>
            <a:ext cx="8141971" cy="41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B9CDCF5-DFF7-429A-AAF8-B87EE4F29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2056" r="68843" b="-1"/>
          <a:stretch/>
        </p:blipFill>
        <p:spPr bwMode="auto">
          <a:xfrm>
            <a:off x="9093200" y="1301553"/>
            <a:ext cx="426720" cy="4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B90BD77D-A901-425A-B325-D76435852932}"/>
              </a:ext>
            </a:extLst>
          </p:cNvPr>
          <p:cNvSpPr/>
          <p:nvPr/>
        </p:nvSpPr>
        <p:spPr>
          <a:xfrm>
            <a:off x="10517942" y="2272575"/>
            <a:ext cx="1404260" cy="225084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5" name="Google Shape;363;p43">
            <a:extLst>
              <a:ext uri="{FF2B5EF4-FFF2-40B4-BE49-F238E27FC236}">
                <a16:creationId xmlns:a16="http://schemas.microsoft.com/office/drawing/2014/main" id="{4A2DBA93-678C-4615-B96A-93BD8B64E5A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735" t="8886" r="2176" b="9711"/>
          <a:stretch/>
        </p:blipFill>
        <p:spPr>
          <a:xfrm>
            <a:off x="10655299" y="2967564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CF88973-5AC0-4FFD-A66F-141F6DABD1A7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8" name="Google Shape;390;p45">
            <a:extLst>
              <a:ext uri="{FF2B5EF4-FFF2-40B4-BE49-F238E27FC236}">
                <a16:creationId xmlns:a16="http://schemas.microsoft.com/office/drawing/2014/main" id="{2BFA718A-7994-44BA-9DD0-530315178F9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3551" t="6781" r="3249" b="5519"/>
          <a:stretch/>
        </p:blipFill>
        <p:spPr>
          <a:xfrm>
            <a:off x="10654921" y="3288956"/>
            <a:ext cx="1130299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29" name="Google Shape;442;p49">
            <a:extLst>
              <a:ext uri="{FF2B5EF4-FFF2-40B4-BE49-F238E27FC236}">
                <a16:creationId xmlns:a16="http://schemas.microsoft.com/office/drawing/2014/main" id="{0726BA63-5207-467F-BC04-398A4E94308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593" t="13424" r="4323" b="13151"/>
          <a:stretch/>
        </p:blipFill>
        <p:spPr>
          <a:xfrm>
            <a:off x="10652181" y="3608749"/>
            <a:ext cx="1130299" cy="2711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FE0B416-68CE-47F3-9715-C68CD001F19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275" y="1828080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CE171AF-0879-4467-B587-AAC1E1576D7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25759" y="1691487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5FD1027-9D62-4432-A3A0-81377C5E84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91519" y="1566781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4FAA45-DBA4-4860-920F-086D25B8B1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52181" y="3886678"/>
            <a:ext cx="1130299" cy="334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13AC556-C5AB-4269-AD00-67D09D27BDDE}"/>
              </a:ext>
            </a:extLst>
          </p:cNvPr>
          <p:cNvSpPr txBox="1"/>
          <p:nvPr/>
        </p:nvSpPr>
        <p:spPr>
          <a:xfrm>
            <a:off x="269800" y="2315214"/>
            <a:ext cx="5497561" cy="3546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Reto B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" sz="3067" b="1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667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matar una araña, se suma 1 a la variable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-ES" sz="2667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</a:t>
            </a:r>
            <a:r>
              <a:rPr lang="es" sz="2667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rañas vencidas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" sz="2667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667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Comprueba qué sucede ahora al escribir el comando </a:t>
            </a:r>
            <a:r>
              <a:rPr lang="es" sz="2667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arañas</a:t>
            </a:r>
            <a:endParaRPr lang="es" sz="2667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E9D0431-A5AD-4E05-B8EB-2FB708F5F5BF}"/>
              </a:ext>
            </a:extLst>
          </p:cNvPr>
          <p:cNvSpPr txBox="1"/>
          <p:nvPr/>
        </p:nvSpPr>
        <p:spPr>
          <a:xfrm>
            <a:off x="8660214" y="4651501"/>
            <a:ext cx="1292693" cy="1118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667">
                <a:solidFill>
                  <a:srgbClr val="EEF0FF"/>
                </a:solidFill>
                <a:latin typeface="Google Sans"/>
              </a:rPr>
              <a:t>💀</a:t>
            </a:r>
            <a:endParaRPr lang="es-ES" sz="6667"/>
          </a:p>
        </p:txBody>
      </p:sp>
      <p:pic>
        <p:nvPicPr>
          <p:cNvPr id="34" name="Google Shape;360;p4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E113C74E-C1E2-4285-A224-5A6E0EDE6DFC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375403" y="2972641"/>
            <a:ext cx="1642544" cy="386754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84E82234-8C3F-4838-80D5-AE6B5AACEC7C}"/>
              </a:ext>
            </a:extLst>
          </p:cNvPr>
          <p:cNvSpPr txBox="1"/>
          <p:nvPr/>
        </p:nvSpPr>
        <p:spPr>
          <a:xfrm>
            <a:off x="10389291" y="5404380"/>
            <a:ext cx="52578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667"/>
              <a:t>💧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A460F469-CFE6-4CFB-9E87-BC8E111016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67399" y="2655495"/>
            <a:ext cx="3750504" cy="349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745841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>
          <a:extLst>
            <a:ext uri="{FF2B5EF4-FFF2-40B4-BE49-F238E27FC236}">
              <a16:creationId xmlns:a16="http://schemas.microsoft.com/office/drawing/2014/main" id="{7DD74EF2-A3B9-5387-FD6A-41FE60735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6">
            <a:extLst>
              <a:ext uri="{FF2B5EF4-FFF2-40B4-BE49-F238E27FC236}">
                <a16:creationId xmlns:a16="http://schemas.microsoft.com/office/drawing/2014/main" id="{5432DA99-6B46-4BAC-523F-686895F75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845" y="2450194"/>
            <a:ext cx="5552876" cy="33640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338658" indent="-338658" algn="just">
              <a:spcBef>
                <a:spcPts val="0"/>
              </a:spcBef>
              <a:buFont typeface="Arial"/>
              <a:buChar char="•"/>
            </a:pPr>
            <a:r>
              <a:rPr lang="es">
                <a:latin typeface="Consolas"/>
                <a:cs typeface="Times New Roman"/>
                <a:sym typeface="Times New Roman"/>
              </a:rPr>
              <a:t>Coloca bloques para conseguir dibujar esta imagen.</a:t>
            </a:r>
            <a:endParaRPr lang="es">
              <a:latin typeface="Consolas"/>
              <a:cs typeface="Times New Roman"/>
            </a:endParaRPr>
          </a:p>
          <a:p>
            <a:pPr marL="338658" indent="-338658" algn="just">
              <a:spcBef>
                <a:spcPts val="0"/>
              </a:spcBef>
              <a:buClr>
                <a:schemeClr val="dk1"/>
              </a:buClr>
              <a:buSzPts val="1800"/>
              <a:buChar char="•"/>
            </a:pPr>
            <a:endParaRPr lang="es">
              <a:latin typeface="Consolas" panose="020B0609020204030204" pitchFamily="49" charset="0"/>
              <a:cs typeface="Times New Roman"/>
            </a:endParaRPr>
          </a:p>
          <a:p>
            <a:pPr marL="338658" indent="-338658" algn="just">
              <a:spcBef>
                <a:spcPts val="0"/>
              </a:spcBef>
              <a:buFont typeface="Arial"/>
              <a:buChar char="•"/>
            </a:pPr>
            <a:r>
              <a:rPr lang="es" b="1">
                <a:latin typeface="Consolas"/>
                <a:cs typeface="Times New Roman"/>
              </a:rPr>
              <a:t>IMPORTANTE</a:t>
            </a:r>
            <a:r>
              <a:rPr lang="es">
                <a:latin typeface="Consolas"/>
                <a:cs typeface="Times New Roman"/>
              </a:rPr>
              <a:t>: Como trabajamos con coordenadas relativas, tienes que colocarte en el bloque de lapislázuli</a:t>
            </a:r>
          </a:p>
          <a:p>
            <a:pPr algn="just"/>
            <a:endParaRPr lang="es">
              <a:latin typeface="Consolas" panose="020B0609020204030204" pitchFamily="49" charset="0"/>
              <a:cs typeface="Times New Roman"/>
            </a:endParaRPr>
          </a:p>
          <a:p>
            <a:pPr marL="338658" indent="-338658" algn="just">
              <a:buFont typeface="Arial"/>
              <a:buChar char="•"/>
            </a:pPr>
            <a:r>
              <a:rPr lang="es">
                <a:latin typeface="Consolas"/>
                <a:cs typeface="Times New Roman"/>
                <a:sym typeface="Times New Roman"/>
              </a:rPr>
              <a:t>¿Qué pasa si te mueves mientras se genera el pato?</a:t>
            </a:r>
            <a:endParaRPr>
              <a:latin typeface="Consolas"/>
              <a:cs typeface="Times New Roman"/>
            </a:endParaRPr>
          </a:p>
          <a:p>
            <a:pPr marL="338658" indent="-186262" algn="just">
              <a:spcBef>
                <a:spcPts val="1067"/>
              </a:spcBef>
              <a:buClr>
                <a:schemeClr val="dk1"/>
              </a:buClr>
              <a:buSzPts val="1800"/>
            </a:pPr>
            <a:endParaRPr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14" name="Google Shape;141;p26">
            <a:extLst>
              <a:ext uri="{FF2B5EF4-FFF2-40B4-BE49-F238E27FC236}">
                <a16:creationId xmlns:a16="http://schemas.microsoft.com/office/drawing/2014/main" id="{2A9A3A8C-AC4A-16A4-1C57-F5F3EBF668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2AE14E0-8A6B-8261-691F-8F6B23370CD7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79D70FFC-76D0-19EC-1DD3-8B2D3A42961F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7" name="Google Shape;167;p28">
            <a:extLst>
              <a:ext uri="{FF2B5EF4-FFF2-40B4-BE49-F238E27FC236}">
                <a16:creationId xmlns:a16="http://schemas.microsoft.com/office/drawing/2014/main" id="{F913F80E-8E11-44D1-6D92-022B063F7E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4" descr="Logomarca - Escuela Superior de Informática de UCLM">
            <a:extLst>
              <a:ext uri="{FF2B5EF4-FFF2-40B4-BE49-F238E27FC236}">
                <a16:creationId xmlns:a16="http://schemas.microsoft.com/office/drawing/2014/main" id="{E896A709-736C-5B65-2618-5E7ABDC1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62F59A8-AFEA-7F40-5195-E4C5E8714468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2" name="Imagen 1" descr="Imagen que contiene objeto, cuarto, firmar, hombre&#10;&#10;El contenido generado por IA puede ser incorrecto.">
            <a:extLst>
              <a:ext uri="{FF2B5EF4-FFF2-40B4-BE49-F238E27FC236}">
                <a16:creationId xmlns:a16="http://schemas.microsoft.com/office/drawing/2014/main" id="{E088FE00-6A4F-50D7-61B0-AC77A1F0E5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324" t="14246" r="19225" b="18818"/>
          <a:stretch>
            <a:fillRect/>
          </a:stretch>
        </p:blipFill>
        <p:spPr>
          <a:xfrm>
            <a:off x="6619767" y="2576714"/>
            <a:ext cx="3447544" cy="3387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B9D6A6C-E781-4045-86A1-2553D3926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79" y="1527517"/>
            <a:ext cx="6884043" cy="5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05D8392E-9097-4712-BD22-795E2AFB373B}"/>
              </a:ext>
            </a:extLst>
          </p:cNvPr>
          <p:cNvSpPr/>
          <p:nvPr/>
        </p:nvSpPr>
        <p:spPr>
          <a:xfrm>
            <a:off x="10517942" y="2272575"/>
            <a:ext cx="1404260" cy="126631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4AE48C75-8AF8-4F94-99B5-33BBE6749FDE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1C15BBD-9211-43E8-9AAE-82CDE93D17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2121" y="2934547"/>
            <a:ext cx="975900" cy="312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1" name="Picture 6" descr="DÍA 20 - CUENTA LOS PUNTOS Y UNE CON LA RESPUESTA - Aprendo en Línea -  ESTUDIANTE. Currículum Nacional. Ministerio de Educación">
            <a:extLst>
              <a:ext uri="{FF2B5EF4-FFF2-40B4-BE49-F238E27FC236}">
                <a16:creationId xmlns:a16="http://schemas.microsoft.com/office/drawing/2014/main" id="{37E9CA05-B703-4D8C-9795-1638959E3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0" t="16783" r="9505" b="34186"/>
          <a:stretch/>
        </p:blipFill>
        <p:spPr bwMode="auto">
          <a:xfrm>
            <a:off x="10648658" y="1636045"/>
            <a:ext cx="1161589" cy="92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13C7451-70AF-4A01-A976-73E85F10D941}"/>
              </a:ext>
            </a:extLst>
          </p:cNvPr>
          <p:cNvCxnSpPr/>
          <p:nvPr/>
        </p:nvCxnSpPr>
        <p:spPr>
          <a:xfrm flipV="1">
            <a:off x="10949188" y="1833077"/>
            <a:ext cx="567267" cy="6312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0AC7B61-074C-4C9C-B0C4-2B81833CF329}"/>
              </a:ext>
            </a:extLst>
          </p:cNvPr>
          <p:cNvCxnSpPr/>
          <p:nvPr/>
        </p:nvCxnSpPr>
        <p:spPr>
          <a:xfrm>
            <a:off x="10949188" y="1955679"/>
            <a:ext cx="578080" cy="2612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 descr="Advertencia PNG para descargar gratis">
            <a:extLst>
              <a:ext uri="{FF2B5EF4-FFF2-40B4-BE49-F238E27FC236}">
                <a16:creationId xmlns:a16="http://schemas.microsoft.com/office/drawing/2014/main" id="{64D656FF-C9A6-F7A1-82D3-FAD766F1B4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071" y="3347358"/>
            <a:ext cx="607787" cy="5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78402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>
          <a:extLst>
            <a:ext uri="{FF2B5EF4-FFF2-40B4-BE49-F238E27FC236}">
              <a16:creationId xmlns:a16="http://schemas.microsoft.com/office/drawing/2014/main" id="{F84F1629-B761-3097-21A3-45F8EE26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1;p26">
            <a:extLst>
              <a:ext uri="{FF2B5EF4-FFF2-40B4-BE49-F238E27FC236}">
                <a16:creationId xmlns:a16="http://schemas.microsoft.com/office/drawing/2014/main" id="{E1E32C9E-2EC6-0F28-5FFB-41F8FB211A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ABE47EE9-3E7E-61B4-7FE3-3C66A7953269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C951266-0599-A6D6-8441-4CCC30FF5E7B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7" name="Google Shape;167;p28">
            <a:extLst>
              <a:ext uri="{FF2B5EF4-FFF2-40B4-BE49-F238E27FC236}">
                <a16:creationId xmlns:a16="http://schemas.microsoft.com/office/drawing/2014/main" id="{F0EFB24D-D8BA-9FD7-3E1C-A0996D7E75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4" descr="Logomarca - Escuela Superior de Informática de UCLM">
            <a:extLst>
              <a:ext uri="{FF2B5EF4-FFF2-40B4-BE49-F238E27FC236}">
                <a16:creationId xmlns:a16="http://schemas.microsoft.com/office/drawing/2014/main" id="{2EE0571C-1692-81DA-284C-4D3A25EFC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E29ACE8-B1B2-D97C-A2E4-8ECB6F34935F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034EB8-4C70-0B3A-72A9-D762F204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79" y="1527517"/>
            <a:ext cx="6884043" cy="58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F08EA8C-3D9D-1AA0-A51C-9CC86789F8E9}"/>
              </a:ext>
            </a:extLst>
          </p:cNvPr>
          <p:cNvSpPr/>
          <p:nvPr/>
        </p:nvSpPr>
        <p:spPr>
          <a:xfrm>
            <a:off x="10517942" y="2272575"/>
            <a:ext cx="1404260" cy="126631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4D915BD9-7A56-B666-FEB7-DD5FAC91EF03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1C7F9A-0C1F-83BE-C0AC-2BE626C0E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2121" y="2934547"/>
            <a:ext cx="975900" cy="312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1" name="Picture 6" descr="DÍA 20 - CUENTA LOS PUNTOS Y UNE CON LA RESPUESTA - Aprendo en Línea -  ESTUDIANTE. Currículum Nacional. Ministerio de Educación">
            <a:extLst>
              <a:ext uri="{FF2B5EF4-FFF2-40B4-BE49-F238E27FC236}">
                <a16:creationId xmlns:a16="http://schemas.microsoft.com/office/drawing/2014/main" id="{B8B82F35-443D-3EC0-D481-CFE121BCC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0" t="16783" r="9505" b="34186"/>
          <a:stretch/>
        </p:blipFill>
        <p:spPr bwMode="auto">
          <a:xfrm>
            <a:off x="10648658" y="1636045"/>
            <a:ext cx="1161589" cy="92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7945F82-6401-B789-A3EB-B3FEA523DA3D}"/>
              </a:ext>
            </a:extLst>
          </p:cNvPr>
          <p:cNvCxnSpPr/>
          <p:nvPr/>
        </p:nvCxnSpPr>
        <p:spPr>
          <a:xfrm flipV="1">
            <a:off x="10949188" y="1833077"/>
            <a:ext cx="567267" cy="6312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608B49EF-969B-3D23-3BB0-AB2ECB7C72E0}"/>
              </a:ext>
            </a:extLst>
          </p:cNvPr>
          <p:cNvCxnSpPr/>
          <p:nvPr/>
        </p:nvCxnSpPr>
        <p:spPr>
          <a:xfrm>
            <a:off x="10949188" y="1955679"/>
            <a:ext cx="578080" cy="2612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A4ED48F9-5F07-254C-0B38-572924ACD3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1" y="2595995"/>
            <a:ext cx="3374572" cy="3254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 descr="Imagen que contiene objeto, cuarto, firmar, hombre&#10;&#10;El contenido generado por IA puede ser incorrecto.">
            <a:extLst>
              <a:ext uri="{FF2B5EF4-FFF2-40B4-BE49-F238E27FC236}">
                <a16:creationId xmlns:a16="http://schemas.microsoft.com/office/drawing/2014/main" id="{2B7FC69C-0823-34F0-16C7-9B519936EE3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24" t="14246" r="19225" b="18818"/>
          <a:stretch>
            <a:fillRect/>
          </a:stretch>
        </p:blipFill>
        <p:spPr>
          <a:xfrm>
            <a:off x="2074981" y="2558572"/>
            <a:ext cx="3447544" cy="3387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0643FB8-FC63-3CC9-63E4-2F6AFC1E625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5000"/>
          </a:blip>
          <a:stretch>
            <a:fillRect/>
          </a:stretch>
        </p:blipFill>
        <p:spPr>
          <a:xfrm>
            <a:off x="3618350" y="4068259"/>
            <a:ext cx="419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6766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41;p26">
            <a:extLst>
              <a:ext uri="{FF2B5EF4-FFF2-40B4-BE49-F238E27FC236}">
                <a16:creationId xmlns:a16="http://schemas.microsoft.com/office/drawing/2014/main" id="{517548AE-E553-444E-BDAE-553BC15ADF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E348B93-B099-4AD6-B03E-BC1DF902B4FE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C0BFCB7-B8AF-4940-9DE4-C76C64E27011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0" name="Google Shape;167;p28">
            <a:extLst>
              <a:ext uri="{FF2B5EF4-FFF2-40B4-BE49-F238E27FC236}">
                <a16:creationId xmlns:a16="http://schemas.microsoft.com/office/drawing/2014/main" id="{89CE043A-0795-4CDB-8552-D7C0C676FF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Logomarca - Escuela Superior de Informática de UCLM">
            <a:extLst>
              <a:ext uri="{FF2B5EF4-FFF2-40B4-BE49-F238E27FC236}">
                <a16:creationId xmlns:a16="http://schemas.microsoft.com/office/drawing/2014/main" id="{1C14962D-78EF-4228-8D31-CDDE7D7C9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5668693-DBF5-48E0-98E2-25D4347283F0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8F0692ED-03C1-4A20-A2BA-3201944C04BC}"/>
              </a:ext>
            </a:extLst>
          </p:cNvPr>
          <p:cNvSpPr/>
          <p:nvPr/>
        </p:nvSpPr>
        <p:spPr>
          <a:xfrm>
            <a:off x="10517942" y="2272575"/>
            <a:ext cx="1404260" cy="225084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EB679DA0-2867-4B61-932B-6227B653EBC9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47F6120E-71F4-4933-AC44-0793721FB55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275" y="1828080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762F87B-4D52-41D9-B149-D52886542E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25759" y="1691487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2B97340-3B08-401D-AC5C-07F549689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1519" y="1566781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5122" name="Picture 2" descr="Dungeons:Abeja - Minecraft Wiki">
            <a:extLst>
              <a:ext uri="{FF2B5EF4-FFF2-40B4-BE49-F238E27FC236}">
                <a16:creationId xmlns:a16="http://schemas.microsoft.com/office/drawing/2014/main" id="{53992C4F-C074-466F-AE26-D11CCB1A7A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870" y="959323"/>
            <a:ext cx="5146287" cy="51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10C29AA6-36CE-4DE9-AD18-6CB5EFE9D0BF}"/>
              </a:ext>
            </a:extLst>
          </p:cNvPr>
          <p:cNvSpPr txBox="1"/>
          <p:nvPr/>
        </p:nvSpPr>
        <p:spPr>
          <a:xfrm>
            <a:off x="269800" y="2293617"/>
            <a:ext cx="5546801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Reto A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" sz="240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usar el comando de chat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-ES" sz="24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</a:t>
            </a:r>
            <a:r>
              <a:rPr lang="es" sz="24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bejas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" sz="2400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Aparecen tres abejas: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Una a la derecha del jugador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Una detrás del jugador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Una encima del jugador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BD14B3E-9ABA-4010-985C-FD7629A5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74" y="1459965"/>
            <a:ext cx="7776853" cy="53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AB69990A-3AEB-4596-BE21-D62F52481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2056" r="68843" b="-1"/>
          <a:stretch/>
        </p:blipFill>
        <p:spPr bwMode="auto">
          <a:xfrm rot="19614275">
            <a:off x="8965300" y="1327431"/>
            <a:ext cx="285584" cy="4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oogle Shape;363;p43">
            <a:extLst>
              <a:ext uri="{FF2B5EF4-FFF2-40B4-BE49-F238E27FC236}">
                <a16:creationId xmlns:a16="http://schemas.microsoft.com/office/drawing/2014/main" id="{64082A0C-8314-497C-94A2-D77FA1A02DC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735" t="8886" r="2176" b="9711"/>
          <a:stretch/>
        </p:blipFill>
        <p:spPr>
          <a:xfrm>
            <a:off x="10663566" y="2961345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0A64253F-D7DD-4A15-B7C5-09DC3E193D6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0552"/>
          <a:stretch/>
        </p:blipFill>
        <p:spPr>
          <a:xfrm>
            <a:off x="10655300" y="3848164"/>
            <a:ext cx="1130299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8BA047D-250C-4BC4-822B-1570E107F49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2675" b="11423"/>
          <a:stretch/>
        </p:blipFill>
        <p:spPr>
          <a:xfrm>
            <a:off x="10663387" y="3264574"/>
            <a:ext cx="1130300" cy="267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3B8AA754-F2B4-427B-AD9B-FDF6293ACB4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7043"/>
          <a:stretch/>
        </p:blipFill>
        <p:spPr>
          <a:xfrm>
            <a:off x="10662947" y="3551605"/>
            <a:ext cx="1130299" cy="277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41;p26">
            <a:extLst>
              <a:ext uri="{FF2B5EF4-FFF2-40B4-BE49-F238E27FC236}">
                <a16:creationId xmlns:a16="http://schemas.microsoft.com/office/drawing/2014/main" id="{517548AE-E553-444E-BDAE-553BC15ADF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E348B93-B099-4AD6-B03E-BC1DF902B4FE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C0BFCB7-B8AF-4940-9DE4-C76C64E27011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0" name="Google Shape;167;p28">
            <a:extLst>
              <a:ext uri="{FF2B5EF4-FFF2-40B4-BE49-F238E27FC236}">
                <a16:creationId xmlns:a16="http://schemas.microsoft.com/office/drawing/2014/main" id="{89CE043A-0795-4CDB-8552-D7C0C676FF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4" descr="Logomarca - Escuela Superior de Informática de UCLM">
            <a:extLst>
              <a:ext uri="{FF2B5EF4-FFF2-40B4-BE49-F238E27FC236}">
                <a16:creationId xmlns:a16="http://schemas.microsoft.com/office/drawing/2014/main" id="{1C14962D-78EF-4228-8D31-CDDE7D7C9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95668693-DBF5-48E0-98E2-25D4347283F0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8F0692ED-03C1-4A20-A2BA-3201944C04BC}"/>
              </a:ext>
            </a:extLst>
          </p:cNvPr>
          <p:cNvSpPr/>
          <p:nvPr/>
        </p:nvSpPr>
        <p:spPr>
          <a:xfrm>
            <a:off x="10517942" y="2272575"/>
            <a:ext cx="1404260" cy="225084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4" name="Google Shape;363;p43">
            <a:extLst>
              <a:ext uri="{FF2B5EF4-FFF2-40B4-BE49-F238E27FC236}">
                <a16:creationId xmlns:a16="http://schemas.microsoft.com/office/drawing/2014/main" id="{E491F934-44EE-4E38-A357-76040FAF961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735" t="8886" r="2176" b="9711"/>
          <a:stretch/>
        </p:blipFill>
        <p:spPr>
          <a:xfrm>
            <a:off x="10663566" y="2961345"/>
            <a:ext cx="1130300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EB679DA0-2867-4B61-932B-6227B653EBC9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47F6120E-71F4-4933-AC44-0793721FB55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275" y="1828080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762F87B-4D52-41D9-B149-D52886542EF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25759" y="1691487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2B97340-3B08-401D-AC5C-07F549689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1519" y="1566781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C93C61D-1969-4B93-AF87-2BD0110330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552"/>
          <a:stretch/>
        </p:blipFill>
        <p:spPr>
          <a:xfrm>
            <a:off x="10655300" y="3848164"/>
            <a:ext cx="1130299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1C45A1D-4446-4CF4-A4CD-1344E5ED61A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675" b="11423"/>
          <a:stretch/>
        </p:blipFill>
        <p:spPr>
          <a:xfrm>
            <a:off x="10663387" y="3264574"/>
            <a:ext cx="1130300" cy="267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C9FE244-D66B-47AD-B97F-BDED93BA875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043"/>
          <a:stretch/>
        </p:blipFill>
        <p:spPr>
          <a:xfrm>
            <a:off x="10662947" y="3551605"/>
            <a:ext cx="1130299" cy="277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10C29AA6-36CE-4DE9-AD18-6CB5EFE9D0BF}"/>
              </a:ext>
            </a:extLst>
          </p:cNvPr>
          <p:cNvSpPr txBox="1"/>
          <p:nvPr/>
        </p:nvSpPr>
        <p:spPr>
          <a:xfrm>
            <a:off x="269800" y="2293618"/>
            <a:ext cx="55468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Reto B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" sz="240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usar el comando de chat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-ES" sz="2400">
                <a:highlight>
                  <a:srgbClr val="C0C0C0"/>
                </a:highligh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polinizar</a:t>
            </a:r>
            <a:endParaRPr lang="es" sz="2400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" sz="2400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Aparecen tres rosas en posiciones aleatorias (dentro de un radio de 3 cubos).</a:t>
            </a:r>
            <a:endParaRPr lang="es" sz="2400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46" name="Picture 2" descr="Advertencia PNG para descargar gratis">
            <a:extLst>
              <a:ext uri="{FF2B5EF4-FFF2-40B4-BE49-F238E27FC236}">
                <a16:creationId xmlns:a16="http://schemas.microsoft.com/office/drawing/2014/main" id="{9F387FDC-507B-4679-8125-57CF225D0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25" y="5351177"/>
            <a:ext cx="753475" cy="75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BF24660-90C8-45A1-94DC-E1F513BC01C7}"/>
              </a:ext>
            </a:extLst>
          </p:cNvPr>
          <p:cNvSpPr txBox="1"/>
          <p:nvPr/>
        </p:nvSpPr>
        <p:spPr>
          <a:xfrm>
            <a:off x="1283969" y="5437031"/>
            <a:ext cx="4316731" cy="609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1867" i="1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Las rosas no se pueden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1867" i="1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crear en medio del aire</a:t>
            </a:r>
            <a:endParaRPr lang="es" sz="1867" i="1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48" name="Picture 4" descr="Flor - Minecraft Wiki">
            <a:extLst>
              <a:ext uri="{FF2B5EF4-FFF2-40B4-BE49-F238E27FC236}">
                <a16:creationId xmlns:a16="http://schemas.microsoft.com/office/drawing/2014/main" id="{98BE8460-4643-4CB5-9F7B-B8DDF88E5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t="30751" r="26845" b="15457"/>
          <a:stretch/>
        </p:blipFill>
        <p:spPr bwMode="auto">
          <a:xfrm>
            <a:off x="6161842" y="3294751"/>
            <a:ext cx="2130004" cy="261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lor - Minecraft Wiki">
            <a:extLst>
              <a:ext uri="{FF2B5EF4-FFF2-40B4-BE49-F238E27FC236}">
                <a16:creationId xmlns:a16="http://schemas.microsoft.com/office/drawing/2014/main" id="{E6CA28C3-04D4-48F4-8C1C-CF66B590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t="30751" r="26845" b="15457"/>
          <a:stretch/>
        </p:blipFill>
        <p:spPr bwMode="auto">
          <a:xfrm>
            <a:off x="6723827" y="2179847"/>
            <a:ext cx="3136036" cy="385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lor - Minecraft Wiki">
            <a:extLst>
              <a:ext uri="{FF2B5EF4-FFF2-40B4-BE49-F238E27FC236}">
                <a16:creationId xmlns:a16="http://schemas.microsoft.com/office/drawing/2014/main" id="{853F2C02-3A60-4FEB-AD8A-B5AA1A904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t="30751" r="26845" b="15457"/>
          <a:stretch/>
        </p:blipFill>
        <p:spPr bwMode="auto">
          <a:xfrm>
            <a:off x="8429458" y="3950450"/>
            <a:ext cx="1539228" cy="188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C5C0CCF6-6312-4D2A-AFD0-FD42DF0C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74" y="1459965"/>
            <a:ext cx="7776853" cy="53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38C0FE7-6E8C-42AE-A0FF-703B2338E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2056" r="68843" b="-1"/>
          <a:stretch/>
        </p:blipFill>
        <p:spPr bwMode="auto">
          <a:xfrm rot="19614275">
            <a:off x="8965300" y="1327431"/>
            <a:ext cx="285584" cy="4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9387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5806DDD0-4AC6-4BB8-B6B6-E7FE3071B537}"/>
              </a:ext>
            </a:extLst>
          </p:cNvPr>
          <p:cNvSpPr/>
          <p:nvPr/>
        </p:nvSpPr>
        <p:spPr>
          <a:xfrm>
            <a:off x="10517942" y="2272575"/>
            <a:ext cx="1404260" cy="186055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l="13228" t="26630" r="62639" b="9813"/>
          <a:stretch/>
        </p:blipFill>
        <p:spPr>
          <a:xfrm>
            <a:off x="6207839" y="3033455"/>
            <a:ext cx="3228261" cy="2391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166" y="6490067"/>
            <a:ext cx="12245668" cy="36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ABD2452-E727-4884-93E2-2284226E5B98}"/>
              </a:ext>
            </a:extLst>
          </p:cNvPr>
          <p:cNvSpPr/>
          <p:nvPr/>
        </p:nvSpPr>
        <p:spPr>
          <a:xfrm>
            <a:off x="0" y="-243415"/>
            <a:ext cx="12192000" cy="14592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4FA712E-EE23-4D0A-9101-D57DABCABA9C}"/>
              </a:ext>
            </a:extLst>
          </p:cNvPr>
          <p:cNvSpPr/>
          <p:nvPr/>
        </p:nvSpPr>
        <p:spPr>
          <a:xfrm>
            <a:off x="9436101" y="-243415"/>
            <a:ext cx="2712719" cy="1459275"/>
          </a:xfrm>
          <a:prstGeom prst="roundRect">
            <a:avLst/>
          </a:prstGeom>
          <a:gradFill flip="none" rotWithShape="1">
            <a:gsLst>
              <a:gs pos="30000">
                <a:srgbClr val="4D7DD3"/>
              </a:gs>
              <a:gs pos="0">
                <a:srgbClr val="7A9EDE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18" name="Google Shape;167;p28">
            <a:extLst>
              <a:ext uri="{FF2B5EF4-FFF2-40B4-BE49-F238E27FC236}">
                <a16:creationId xmlns:a16="http://schemas.microsoft.com/office/drawing/2014/main" id="{08839344-1393-4EB4-AEFD-8AE1ABF40FC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6101" y="72466"/>
            <a:ext cx="2755900" cy="99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4" descr="Logomarca - Escuela Superior de Informática de UCLM">
            <a:extLst>
              <a:ext uri="{FF2B5EF4-FFF2-40B4-BE49-F238E27FC236}">
                <a16:creationId xmlns:a16="http://schemas.microsoft.com/office/drawing/2014/main" id="{AF9DFAB0-96A8-4434-9F28-8392863C5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3" y="124516"/>
            <a:ext cx="1075547" cy="8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46EF3F3-B434-42C4-87A6-B7E56EBB8D42}"/>
              </a:ext>
            </a:extLst>
          </p:cNvPr>
          <p:cNvSpPr txBox="1"/>
          <p:nvPr/>
        </p:nvSpPr>
        <p:spPr>
          <a:xfrm>
            <a:off x="1845454" y="249463"/>
            <a:ext cx="7341661" cy="11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Taller de Programación con Minecraft Educativo</a:t>
            </a:r>
            <a:endParaRPr lang="es-ES" sz="2133" b="1">
              <a:latin typeface="Consolas" panose="020B0609020204030204" pitchFamily="49" charset="0"/>
            </a:endParaRPr>
          </a:p>
          <a:p>
            <a:r>
              <a:rPr lang="es-ES" sz="240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Escuela Superior de Informática (2024-2025)</a:t>
            </a:r>
            <a:endParaRPr lang="es-ES" sz="2400"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B6DFD0-0379-4271-8CD6-F65882778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54" y="1600817"/>
            <a:ext cx="8491220" cy="54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48BEF494-1159-46F2-9BE6-5043C5B8B146}"/>
              </a:ext>
            </a:extLst>
          </p:cNvPr>
          <p:cNvSpPr/>
          <p:nvPr/>
        </p:nvSpPr>
        <p:spPr>
          <a:xfrm>
            <a:off x="10517942" y="1458554"/>
            <a:ext cx="1404260" cy="12663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E68545C-39AB-4E55-B5B7-675A888AAE9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8275" y="1828080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E6D0994-5A14-4539-8701-D340C618B6A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25759" y="1691487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EC8305E-0A88-482D-8C88-F94D83A900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1519" y="1566781"/>
            <a:ext cx="767803" cy="76780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FDF8F4D5-758A-4FAB-B6A3-1A34E33D7116}"/>
              </a:ext>
            </a:extLst>
          </p:cNvPr>
          <p:cNvSpPr txBox="1"/>
          <p:nvPr/>
        </p:nvSpPr>
        <p:spPr>
          <a:xfrm>
            <a:off x="1100271" y="2863943"/>
            <a:ext cx="4416013" cy="252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Reto A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" sz="240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Al romper un bloque de heno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endParaRPr lang="es-ES" sz="2400"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s-ES" sz="2400">
                <a:latin typeface="Consolas" panose="020B0609020204030204" pitchFamily="49" charset="0"/>
                <a:ea typeface="Times New Roman"/>
                <a:cs typeface="Times New Roman"/>
                <a:sym typeface="Times New Roman"/>
              </a:rPr>
              <a:t>Aparecerán 4 pollos junto al jugador</a:t>
            </a:r>
            <a:endParaRPr lang="es" sz="2400">
              <a:highlight>
                <a:srgbClr val="C0C0C0"/>
              </a:highlight>
              <a:latin typeface="Consolas" panose="020B0609020204030204" pitchFamily="49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21B8DDE-62B3-4432-A470-D841FE4303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0552"/>
          <a:stretch/>
        </p:blipFill>
        <p:spPr>
          <a:xfrm>
            <a:off x="10668275" y="3582947"/>
            <a:ext cx="1130299" cy="299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AC33F48-2748-4FDC-8413-DA563CB3BFD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800" b="11424"/>
          <a:stretch/>
        </p:blipFill>
        <p:spPr>
          <a:xfrm>
            <a:off x="10668274" y="2951765"/>
            <a:ext cx="1130300" cy="285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10066B6-1A1A-4DDC-83C4-E9C4227FFA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8275" y="3251042"/>
            <a:ext cx="1130299" cy="31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843</Words>
  <Application>Microsoft Office PowerPoint</Application>
  <PresentationFormat>Panorámica</PresentationFormat>
  <Paragraphs>166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Google Sans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PERALES BRIONES</dc:creator>
  <cp:lastModifiedBy>MANUEL PERALES BRIONES</cp:lastModifiedBy>
  <cp:revision>1</cp:revision>
  <dcterms:created xsi:type="dcterms:W3CDTF">2025-05-16T11:58:57Z</dcterms:created>
  <dcterms:modified xsi:type="dcterms:W3CDTF">2025-05-16T12:02:35Z</dcterms:modified>
</cp:coreProperties>
</file>